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92" r:id="rId1"/>
  </p:sldMasterIdLst>
  <p:notesMasterIdLst>
    <p:notesMasterId r:id="rId35"/>
  </p:notesMasterIdLst>
  <p:sldIdLst>
    <p:sldId id="324" r:id="rId2"/>
    <p:sldId id="354" r:id="rId3"/>
    <p:sldId id="355" r:id="rId4"/>
    <p:sldId id="356" r:id="rId5"/>
    <p:sldId id="358" r:id="rId6"/>
    <p:sldId id="271" r:id="rId7"/>
    <p:sldId id="357" r:id="rId8"/>
    <p:sldId id="275" r:id="rId9"/>
    <p:sldId id="359" r:id="rId10"/>
    <p:sldId id="283" r:id="rId11"/>
    <p:sldId id="334" r:id="rId12"/>
    <p:sldId id="280" r:id="rId13"/>
    <p:sldId id="284" r:id="rId14"/>
    <p:sldId id="360" r:id="rId15"/>
    <p:sldId id="285" r:id="rId16"/>
    <p:sldId id="276" r:id="rId17"/>
    <p:sldId id="361" r:id="rId18"/>
    <p:sldId id="335" r:id="rId19"/>
    <p:sldId id="286" r:id="rId20"/>
    <p:sldId id="278" r:id="rId21"/>
    <p:sldId id="288" r:id="rId22"/>
    <p:sldId id="362" r:id="rId23"/>
    <p:sldId id="289" r:id="rId24"/>
    <p:sldId id="291" r:id="rId25"/>
    <p:sldId id="292" r:id="rId26"/>
    <p:sldId id="293" r:id="rId27"/>
    <p:sldId id="363" r:id="rId28"/>
    <p:sldId id="319" r:id="rId29"/>
    <p:sldId id="323" r:id="rId30"/>
    <p:sldId id="322" r:id="rId31"/>
    <p:sldId id="364" r:id="rId32"/>
    <p:sldId id="312" r:id="rId33"/>
    <p:sldId id="365" r:id="rId34"/>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21A64"/>
    <a:srgbClr val="A049A0"/>
    <a:srgbClr val="D5B0D3"/>
    <a:srgbClr val="77A73C"/>
    <a:srgbClr val="D8EBB8"/>
    <a:srgbClr val="BF921C"/>
    <a:srgbClr val="E8D29F"/>
    <a:srgbClr val="B64B48"/>
    <a:srgbClr val="E2ADA4"/>
    <a:srgbClr val="A244E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2DE63D5-997A-4646-A377-4702673A728D}" styleName="Stijl, licht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2D5ABB26-0587-4C30-8999-92F81FD0307C}" styleName="Geen stijl, geen raster">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815" autoAdjust="0"/>
    <p:restoredTop sz="95462"/>
  </p:normalViewPr>
  <p:slideViewPr>
    <p:cSldViewPr snapToGrid="0" snapToObjects="1">
      <p:cViewPr varScale="1">
        <p:scale>
          <a:sx n="101" d="100"/>
          <a:sy n="101" d="100"/>
        </p:scale>
        <p:origin x="304" y="19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werkblad.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Blad1!$B$1</c:f>
              <c:strCache>
                <c:ptCount val="1"/>
                <c:pt idx="0">
                  <c:v>Verkoop</c:v>
                </c:pt>
              </c:strCache>
            </c:strRef>
          </c:tx>
          <c:spPr>
            <a:effectLst/>
          </c:spPr>
          <c:explosion val="4"/>
          <c:dPt>
            <c:idx val="0"/>
            <c:bubble3D val="0"/>
            <c:spPr>
              <a:gradFill flip="none" rotWithShape="1">
                <a:gsLst>
                  <a:gs pos="100000">
                    <a:srgbClr val="6870B8"/>
                  </a:gs>
                  <a:gs pos="0">
                    <a:srgbClr val="BBBEE2"/>
                  </a:gs>
                </a:gsLst>
                <a:path path="circle">
                  <a:fillToRect l="100000" t="100000"/>
                </a:path>
                <a:tileRect r="-100000" b="-100000"/>
              </a:gradFill>
              <a:ln>
                <a:noFill/>
              </a:ln>
              <a:effectLst/>
            </c:spPr>
            <c:extLst>
              <c:ext xmlns:c16="http://schemas.microsoft.com/office/drawing/2014/chart" uri="{C3380CC4-5D6E-409C-BE32-E72D297353CC}">
                <c16:uniqueId val="{00000001-FE42-E849-8A7B-2384C5AAC73C}"/>
              </c:ext>
            </c:extLst>
          </c:dPt>
          <c:dPt>
            <c:idx val="1"/>
            <c:bubble3D val="0"/>
            <c:spPr>
              <a:gradFill rotWithShape="1">
                <a:gsLst>
                  <a:gs pos="0">
                    <a:srgbClr val="CEE5B1"/>
                  </a:gs>
                  <a:gs pos="100000">
                    <a:srgbClr val="81C33C"/>
                  </a:gs>
                </a:gsLst>
                <a:lin ang="5400000" scaled="1"/>
              </a:gradFill>
              <a:ln>
                <a:noFill/>
              </a:ln>
              <a:effectLst/>
            </c:spPr>
            <c:extLst>
              <c:ext xmlns:c16="http://schemas.microsoft.com/office/drawing/2014/chart" uri="{C3380CC4-5D6E-409C-BE32-E72D297353CC}">
                <c16:uniqueId val="{00000003-FE42-E849-8A7B-2384C5AAC73C}"/>
              </c:ext>
            </c:extLst>
          </c:dPt>
          <c:dPt>
            <c:idx val="2"/>
            <c:bubble3D val="0"/>
            <c:spPr>
              <a:gradFill rotWithShape="1">
                <a:gsLst>
                  <a:gs pos="0">
                    <a:srgbClr val="FEDAB2"/>
                  </a:gs>
                  <a:gs pos="100000">
                    <a:srgbClr val="F2A44C"/>
                  </a:gs>
                </a:gsLst>
                <a:lin ang="5400000" scaled="1"/>
              </a:gradFill>
              <a:ln>
                <a:noFill/>
              </a:ln>
              <a:effectLst/>
            </c:spPr>
            <c:extLst>
              <c:ext xmlns:c16="http://schemas.microsoft.com/office/drawing/2014/chart" uri="{C3380CC4-5D6E-409C-BE32-E72D297353CC}">
                <c16:uniqueId val="{00000005-FE42-E849-8A7B-2384C5AAC73C}"/>
              </c:ext>
            </c:extLst>
          </c:dPt>
          <c:dPt>
            <c:idx val="3"/>
            <c:bubble3D val="0"/>
            <c:spPr>
              <a:gradFill rotWithShape="1">
                <a:gsLst>
                  <a:gs pos="0">
                    <a:srgbClr val="E9A58D"/>
                  </a:gs>
                  <a:gs pos="100000">
                    <a:srgbClr val="C41F21"/>
                  </a:gs>
                </a:gsLst>
                <a:lin ang="5400000" scaled="1"/>
              </a:gradFill>
              <a:ln>
                <a:noFill/>
              </a:ln>
              <a:effectLst/>
            </c:spPr>
            <c:extLst>
              <c:ext xmlns:c16="http://schemas.microsoft.com/office/drawing/2014/chart" uri="{C3380CC4-5D6E-409C-BE32-E72D297353CC}">
                <c16:uniqueId val="{00000007-FE42-E849-8A7B-2384C5AAC73C}"/>
              </c:ext>
            </c:extLst>
          </c:dPt>
          <c:dPt>
            <c:idx val="4"/>
            <c:bubble3D val="0"/>
            <c:spPr>
              <a:gradFill rotWithShape="1">
                <a:gsLst>
                  <a:gs pos="0">
                    <a:srgbClr val="D8EBB8"/>
                  </a:gs>
                  <a:gs pos="100000">
                    <a:srgbClr val="77A73C"/>
                  </a:gs>
                </a:gsLst>
                <a:lin ang="5400000" scaled="1"/>
              </a:gradFill>
              <a:ln>
                <a:noFill/>
              </a:ln>
              <a:effectLst/>
            </c:spPr>
            <c:extLst>
              <c:ext xmlns:c16="http://schemas.microsoft.com/office/drawing/2014/chart" uri="{C3380CC4-5D6E-409C-BE32-E72D297353CC}">
                <c16:uniqueId val="{00000009-FE42-E849-8A7B-2384C5AAC73C}"/>
              </c:ext>
            </c:extLst>
          </c:dPt>
          <c:dPt>
            <c:idx val="5"/>
            <c:bubble3D val="0"/>
            <c:spPr>
              <a:gradFill rotWithShape="1">
                <a:gsLst>
                  <a:gs pos="0">
                    <a:srgbClr val="E8D29F"/>
                  </a:gs>
                  <a:gs pos="99000">
                    <a:srgbClr val="BF921C"/>
                  </a:gs>
                </a:gsLst>
                <a:lin ang="5400000" scaled="1"/>
              </a:gradFill>
              <a:ln>
                <a:noFill/>
              </a:ln>
              <a:effectLst/>
            </c:spPr>
            <c:extLst>
              <c:ext xmlns:c16="http://schemas.microsoft.com/office/drawing/2014/chart" uri="{C3380CC4-5D6E-409C-BE32-E72D297353CC}">
                <c16:uniqueId val="{0000000B-FE42-E849-8A7B-2384C5AAC73C}"/>
              </c:ext>
            </c:extLst>
          </c:dPt>
          <c:dPt>
            <c:idx val="6"/>
            <c:bubble3D val="0"/>
            <c:spPr>
              <a:gradFill rotWithShape="1">
                <a:gsLst>
                  <a:gs pos="0">
                    <a:srgbClr val="E2ADA4"/>
                  </a:gs>
                  <a:gs pos="99000">
                    <a:srgbClr val="B64B48"/>
                  </a:gs>
                </a:gsLst>
                <a:lin ang="5400000" scaled="1"/>
              </a:gradFill>
              <a:ln>
                <a:noFill/>
              </a:ln>
              <a:effectLst/>
            </c:spPr>
            <c:extLst>
              <c:ext xmlns:c16="http://schemas.microsoft.com/office/drawing/2014/chart" uri="{C3380CC4-5D6E-409C-BE32-E72D297353CC}">
                <c16:uniqueId val="{0000000D-FE42-E849-8A7B-2384C5AAC73C}"/>
              </c:ext>
            </c:extLst>
          </c:dPt>
          <c:dPt>
            <c:idx val="7"/>
            <c:bubble3D val="0"/>
            <c:spPr>
              <a:gradFill rotWithShape="1">
                <a:gsLst>
                  <a:gs pos="0">
                    <a:srgbClr val="D5B0D3"/>
                  </a:gs>
                  <a:gs pos="100000">
                    <a:srgbClr val="A049A0"/>
                  </a:gs>
                </a:gsLst>
                <a:lin ang="5400000" scaled="1"/>
              </a:gradFill>
              <a:ln>
                <a:noFill/>
              </a:ln>
              <a:effectLst/>
            </c:spPr>
            <c:extLst>
              <c:ext xmlns:c16="http://schemas.microsoft.com/office/drawing/2014/chart" uri="{C3380CC4-5D6E-409C-BE32-E72D297353CC}">
                <c16:uniqueId val="{0000000F-FE42-E849-8A7B-2384C5AAC73C}"/>
              </c:ext>
            </c:extLst>
          </c:dPt>
          <c:dLbls>
            <c:dLbl>
              <c:idx val="0"/>
              <c:layout>
                <c:manualLayout>
                  <c:x val="-0.103219017339194"/>
                  <c:y val="0.16213162759591801"/>
                </c:manualLayout>
              </c:layout>
              <c:tx>
                <c:rich>
                  <a:bodyPr rot="0" spcFirstLastPara="1" vertOverflow="overflow" horzOverflow="overflow" vert="horz" wrap="square" lIns="90000" anchor="ctr" anchorCtr="0">
                    <a:spAutoFit/>
                  </a:bodyPr>
                  <a:lstStyle/>
                  <a:p>
                    <a:pPr>
                      <a:defRPr sz="1800" b="1" i="0" u="none" strike="noStrike" kern="1200" baseline="0">
                        <a:solidFill>
                          <a:schemeClr val="bg1"/>
                        </a:solidFill>
                        <a:latin typeface="+mj-lt"/>
                        <a:ea typeface="SimSun" panose="02010600030101010101" pitchFamily="2" charset="-122"/>
                        <a:cs typeface="Helvetica" charset="0"/>
                      </a:defRPr>
                    </a:pPr>
                    <a:fld id="{F55C3AE5-D8E3-A64D-B2FC-DC0ACC1F290B}" type="CATEGORYNAME">
                      <a:rPr lang="en-US" sz="1800" b="1" smtClean="0">
                        <a:solidFill>
                          <a:schemeClr val="bg1"/>
                        </a:solidFill>
                        <a:latin typeface="+mj-lt"/>
                        <a:ea typeface="SimSun" panose="02010600030101010101" pitchFamily="2" charset="-122"/>
                        <a:cs typeface="Helvetica" charset="0"/>
                      </a:rPr>
                      <a:pPr>
                        <a:defRPr sz="1800" b="1" i="0" u="none" strike="noStrike" kern="1200" baseline="0">
                          <a:solidFill>
                            <a:schemeClr val="bg1"/>
                          </a:solidFill>
                          <a:latin typeface="+mj-lt"/>
                          <a:ea typeface="SimSun" panose="02010600030101010101" pitchFamily="2" charset="-122"/>
                          <a:cs typeface="Helvetica" charset="0"/>
                        </a:defRPr>
                      </a:pPr>
                      <a:t>[CATEGORIENAAM]</a:t>
                    </a:fld>
                    <a:endParaRPr lang="nl-BE"/>
                  </a:p>
                </c:rich>
              </c:tx>
              <c:spPr>
                <a:noFill/>
                <a:ln>
                  <a:noFill/>
                </a:ln>
                <a:effectLst/>
              </c:spPr>
              <c:dLblPos val="bestFit"/>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rect">
                      <a:avLst/>
                    </a:prstGeom>
                  </c15:spPr>
                  <c15:dlblFieldTable/>
                  <c15:showDataLabelsRange val="0"/>
                </c:ext>
                <c:ext xmlns:c16="http://schemas.microsoft.com/office/drawing/2014/chart" uri="{C3380CC4-5D6E-409C-BE32-E72D297353CC}">
                  <c16:uniqueId val="{00000001-FE42-E849-8A7B-2384C5AAC73C}"/>
                </c:ext>
              </c:extLst>
            </c:dLbl>
            <c:dLbl>
              <c:idx val="1"/>
              <c:tx>
                <c:rich>
                  <a:bodyPr/>
                  <a:lstStyle/>
                  <a:p>
                    <a:r>
                      <a:rPr lang="en-US"/>
                      <a:t>Floraal</a:t>
                    </a:r>
                  </a:p>
                </c:rich>
              </c:tx>
              <c:dLblPos val="inEnd"/>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FE42-E849-8A7B-2384C5AAC73C}"/>
                </c:ext>
              </c:extLst>
            </c:dLbl>
            <c:dLbl>
              <c:idx val="2"/>
              <c:layout>
                <c:manualLayout>
                  <c:x val="-0.118657283173421"/>
                  <c:y val="-0.123845107120297"/>
                </c:manualLayout>
              </c:layout>
              <c:tx>
                <c:rich>
                  <a:bodyPr/>
                  <a:lstStyle/>
                  <a:p>
                    <a:fld id="{0992B1CB-BCCB-1B42-A85B-88EA7950EB0E}" type="CATEGORYNAME">
                      <a:rPr lang="en-US" smtClean="0"/>
                      <a:pPr/>
                      <a:t>[CATEGORIENAAM]</a:t>
                    </a:fld>
                    <a:endParaRPr lang="nl-BE"/>
                  </a:p>
                </c:rich>
              </c:tx>
              <c:dLblPos val="bestFit"/>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FE42-E849-8A7B-2384C5AAC73C}"/>
                </c:ext>
              </c:extLst>
            </c:dLbl>
            <c:dLbl>
              <c:idx val="3"/>
              <c:layout>
                <c:manualLayout>
                  <c:x val="-3.6869982879433397E-2"/>
                  <c:y val="-8.6588930206931494E-2"/>
                </c:manualLayout>
              </c:layout>
              <c:tx>
                <c:rich>
                  <a:bodyPr/>
                  <a:lstStyle/>
                  <a:p>
                    <a:r>
                      <a:rPr lang="en-US" dirty="0" err="1"/>
                      <a:t>Rijst</a:t>
                    </a:r>
                    <a:endParaRPr lang="en-US" dirty="0"/>
                  </a:p>
                </c:rich>
              </c:tx>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7-FE42-E849-8A7B-2384C5AAC73C}"/>
                </c:ext>
              </c:extLst>
            </c:dLbl>
            <c:dLbl>
              <c:idx val="4"/>
              <c:layout>
                <c:manualLayout>
                  <c:x val="7.0857573418996997E-2"/>
                  <c:y val="-0.14222387608111001"/>
                </c:manualLayout>
              </c:layout>
              <c:tx>
                <c:rich>
                  <a:bodyPr/>
                  <a:lstStyle/>
                  <a:p>
                    <a:fld id="{85F72697-B749-FA41-905C-4AD0A377C849}" type="CATEGORYNAME">
                      <a:rPr lang="en-US" smtClean="0"/>
                      <a:pPr/>
                      <a:t>[CATEGORIENAAM]</a:t>
                    </a:fld>
                    <a:endParaRPr lang="nl-BE"/>
                  </a:p>
                </c:rich>
              </c:tx>
              <c:dLblPos val="bestFit"/>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9-FE42-E849-8A7B-2384C5AAC73C}"/>
                </c:ext>
              </c:extLst>
            </c:dLbl>
            <c:dLbl>
              <c:idx val="5"/>
              <c:tx>
                <c:rich>
                  <a:bodyPr/>
                  <a:lstStyle/>
                  <a:p>
                    <a:r>
                      <a:rPr lang="en-US" dirty="0" err="1"/>
                      <a:t>Kruidig</a:t>
                    </a:r>
                    <a:endParaRPr lang="en-US" dirty="0"/>
                  </a:p>
                </c:rich>
              </c:tx>
              <c:dLblPos val="inEnd"/>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B-FE42-E849-8A7B-2384C5AAC73C}"/>
                </c:ext>
              </c:extLst>
            </c:dLbl>
            <c:dLbl>
              <c:idx val="6"/>
              <c:tx>
                <c:rich>
                  <a:bodyPr/>
                  <a:lstStyle/>
                  <a:p>
                    <a:r>
                      <a:rPr lang="en-US" sz="1800" b="1">
                        <a:solidFill>
                          <a:schemeClr val="bg1"/>
                        </a:solidFill>
                        <a:latin typeface="+mj-lt"/>
                        <a:ea typeface="Helvetica" charset="0"/>
                        <a:cs typeface="Helvetica" charset="0"/>
                      </a:rPr>
                      <a:t>Umami</a:t>
                    </a:r>
                  </a:p>
                </c:rich>
              </c:tx>
              <c:dLblPos val="inEnd"/>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D-FE42-E849-8A7B-2384C5AAC73C}"/>
                </c:ext>
              </c:extLst>
            </c:dLbl>
            <c:dLbl>
              <c:idx val="7"/>
              <c:layout>
                <c:manualLayout>
                  <c:x val="9.9036078060094998E-2"/>
                  <c:y val="0.17774929110544899"/>
                </c:manualLayout>
              </c:layout>
              <c:tx>
                <c:rich>
                  <a:bodyPr/>
                  <a:lstStyle/>
                  <a:p>
                    <a:fld id="{8E7B0279-67B8-3C48-BF2B-0577D54B8BBC}" type="CATEGORYNAME">
                      <a:rPr lang="en-US" sz="1800" smtClean="0"/>
                      <a:pPr/>
                      <a:t>[CATEGORIENAAM]</a:t>
                    </a:fld>
                    <a:endParaRPr lang="nl-BE"/>
                  </a:p>
                </c:rich>
              </c:tx>
              <c:dLblPos val="bestFit"/>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F-FE42-E849-8A7B-2384C5AAC73C}"/>
                </c:ext>
              </c:extLst>
            </c:dLbl>
            <c:spPr>
              <a:noFill/>
              <a:ln>
                <a:noFill/>
              </a:ln>
              <a:effectLst/>
            </c:spPr>
            <c:txPr>
              <a:bodyPr rot="0" spcFirstLastPara="1" vertOverflow="overflow" horzOverflow="overflow" vert="horz" wrap="square" lIns="90000" anchor="ctr" anchorCtr="1">
                <a:spAutoFit/>
              </a:bodyPr>
              <a:lstStyle/>
              <a:p>
                <a:pPr>
                  <a:defRPr sz="1800" b="1" i="0" u="none" strike="noStrike" kern="1200" baseline="0">
                    <a:solidFill>
                      <a:schemeClr val="bg1"/>
                    </a:solidFill>
                    <a:latin typeface="+mj-lt"/>
                    <a:ea typeface="SimSun" panose="02010600030101010101" pitchFamily="2" charset="-122"/>
                    <a:cs typeface="Helvetica" charset="0"/>
                  </a:defRPr>
                </a:pPr>
                <a:endParaRPr lang="nl-BE"/>
              </a:p>
            </c:txPr>
            <c:dLblPos val="inEnd"/>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15:spPr xmlns:c15="http://schemas.microsoft.com/office/drawing/2012/chart">
                  <a:prstGeom prst="rect">
                    <a:avLst/>
                  </a:prstGeom>
                </c15:spPr>
              </c:ext>
            </c:extLst>
          </c:dLbls>
          <c:cat>
            <c:strRef>
              <c:f>Blad1!$A$2:$A$9</c:f>
              <c:strCache>
                <c:ptCount val="8"/>
                <c:pt idx="0">
                  <c:v>Fruitig</c:v>
                </c:pt>
                <c:pt idx="1">
                  <c:v>Floraal</c:v>
                </c:pt>
                <c:pt idx="2">
                  <c:v>Herbaal</c:v>
                </c:pt>
                <c:pt idx="3">
                  <c:v>Kruidig</c:v>
                </c:pt>
                <c:pt idx="4">
                  <c:v>Lactisch</c:v>
                </c:pt>
                <c:pt idx="5">
                  <c:v>Rijst</c:v>
                </c:pt>
                <c:pt idx="6">
                  <c:v>Umami</c:v>
                </c:pt>
                <c:pt idx="7">
                  <c:v>Evolutie</c:v>
                </c:pt>
              </c:strCache>
            </c:strRef>
          </c:cat>
          <c:val>
            <c:numRef>
              <c:f>Blad1!$B$2:$B$9</c:f>
              <c:numCache>
                <c:formatCode>General</c:formatCode>
                <c:ptCount val="8"/>
                <c:pt idx="0">
                  <c:v>19</c:v>
                </c:pt>
                <c:pt idx="1">
                  <c:v>10.8</c:v>
                </c:pt>
                <c:pt idx="2">
                  <c:v>13.5</c:v>
                </c:pt>
                <c:pt idx="3">
                  <c:v>8.1</c:v>
                </c:pt>
                <c:pt idx="4">
                  <c:v>10.8</c:v>
                </c:pt>
                <c:pt idx="5">
                  <c:v>8.1</c:v>
                </c:pt>
                <c:pt idx="6">
                  <c:v>13.5</c:v>
                </c:pt>
                <c:pt idx="7">
                  <c:v>16.2</c:v>
                </c:pt>
              </c:numCache>
            </c:numRef>
          </c:val>
          <c:extLst>
            <c:ext xmlns:c16="http://schemas.microsoft.com/office/drawing/2014/chart" uri="{C3380CC4-5D6E-409C-BE32-E72D297353CC}">
              <c16:uniqueId val="{00000010-FE42-E849-8A7B-2384C5AAC73C}"/>
            </c:ext>
          </c:extLst>
        </c:ser>
        <c:dLbls>
          <c:dLblPos val="inEnd"/>
          <c:showLegendKey val="0"/>
          <c:showVal val="0"/>
          <c:showCatName val="0"/>
          <c:showSerName val="0"/>
          <c:showPercent val="1"/>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sz="2400"/>
      </a:pPr>
      <a:endParaRPr lang="nl-BE"/>
    </a:p>
  </c:txPr>
  <c:externalData r:id="rId1">
    <c:autoUpdate val="0"/>
  </c:externalData>
  <c:userShapes r:id="rId2"/>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F2A3A8C-05FA-174D-BC72-FAE3588D805B}" type="doc">
      <dgm:prSet loTypeId="urn:microsoft.com/office/officeart/2005/8/layout/pyramid1" loCatId="" qsTypeId="urn:microsoft.com/office/officeart/2005/8/quickstyle/simple5" qsCatId="simple" csTypeId="urn:microsoft.com/office/officeart/2005/8/colors/accent1_2" csCatId="accent1" phldr="1"/>
      <dgm:spPr/>
    </dgm:pt>
    <dgm:pt modelId="{A094E302-2597-5F4B-A70E-7894698037C1}">
      <dgm:prSet phldrT="[Tekst]"/>
      <dgm:spPr>
        <a:noFill/>
        <a:ln>
          <a:solidFill>
            <a:srgbClr val="421A64"/>
          </a:solidFill>
        </a:ln>
        <a:effectLst/>
      </dgm:spPr>
      <dgm:t>
        <a:bodyPr/>
        <a:lstStyle/>
        <a:p>
          <a:endParaRPr lang="nl-NL" dirty="0"/>
        </a:p>
      </dgm:t>
    </dgm:pt>
    <dgm:pt modelId="{56B07647-23D7-E641-A926-212F24BFC76B}" type="parTrans" cxnId="{7EA0DB4E-1B41-2042-99FD-6F769BC496A8}">
      <dgm:prSet/>
      <dgm:spPr/>
      <dgm:t>
        <a:bodyPr/>
        <a:lstStyle/>
        <a:p>
          <a:endParaRPr lang="nl-NL"/>
        </a:p>
      </dgm:t>
    </dgm:pt>
    <dgm:pt modelId="{E3CFD8A8-A414-CA46-BFFB-C397E6F443E4}" type="sibTrans" cxnId="{7EA0DB4E-1B41-2042-99FD-6F769BC496A8}">
      <dgm:prSet/>
      <dgm:spPr/>
      <dgm:t>
        <a:bodyPr/>
        <a:lstStyle/>
        <a:p>
          <a:endParaRPr lang="nl-NL"/>
        </a:p>
      </dgm:t>
    </dgm:pt>
    <dgm:pt modelId="{F3AFD43D-A117-2B4C-953F-CF348D715245}">
      <dgm:prSet phldrT="[Tekst]"/>
      <dgm:spPr>
        <a:noFill/>
        <a:ln>
          <a:solidFill>
            <a:srgbClr val="421A64"/>
          </a:solidFill>
        </a:ln>
        <a:effectLst/>
      </dgm:spPr>
      <dgm:t>
        <a:bodyPr/>
        <a:lstStyle/>
        <a:p>
          <a:endParaRPr lang="nl-NL" dirty="0"/>
        </a:p>
      </dgm:t>
    </dgm:pt>
    <dgm:pt modelId="{DB1D7BB4-ABB8-6146-9464-E055C7F3E3EA}" type="parTrans" cxnId="{E2B97EAE-BFCD-CC41-BEA2-B500DC67591E}">
      <dgm:prSet/>
      <dgm:spPr/>
      <dgm:t>
        <a:bodyPr/>
        <a:lstStyle/>
        <a:p>
          <a:endParaRPr lang="nl-NL"/>
        </a:p>
      </dgm:t>
    </dgm:pt>
    <dgm:pt modelId="{E2E4FBC1-A48F-D94E-ACD7-2DFAF5BE3DF5}" type="sibTrans" cxnId="{E2B97EAE-BFCD-CC41-BEA2-B500DC67591E}">
      <dgm:prSet/>
      <dgm:spPr/>
      <dgm:t>
        <a:bodyPr/>
        <a:lstStyle/>
        <a:p>
          <a:endParaRPr lang="nl-NL"/>
        </a:p>
      </dgm:t>
    </dgm:pt>
    <dgm:pt modelId="{7C4F1D4C-74EE-3340-9627-2F7E5777E054}">
      <dgm:prSet phldrT="[Tekst]"/>
      <dgm:spPr>
        <a:noFill/>
        <a:ln>
          <a:solidFill>
            <a:srgbClr val="421A64"/>
          </a:solidFill>
        </a:ln>
        <a:effectLst/>
      </dgm:spPr>
      <dgm:t>
        <a:bodyPr/>
        <a:lstStyle/>
        <a:p>
          <a:endParaRPr lang="nl-NL" dirty="0"/>
        </a:p>
      </dgm:t>
    </dgm:pt>
    <dgm:pt modelId="{46623294-870F-A548-AD0D-76FEF9D6F61A}" type="parTrans" cxnId="{958996A7-C55E-E548-BC1C-96A4A0A3697A}">
      <dgm:prSet/>
      <dgm:spPr/>
      <dgm:t>
        <a:bodyPr/>
        <a:lstStyle/>
        <a:p>
          <a:endParaRPr lang="nl-NL"/>
        </a:p>
      </dgm:t>
    </dgm:pt>
    <dgm:pt modelId="{44EADF0D-4AE2-CD41-B8ED-4EDE636AEA00}" type="sibTrans" cxnId="{958996A7-C55E-E548-BC1C-96A4A0A3697A}">
      <dgm:prSet/>
      <dgm:spPr/>
      <dgm:t>
        <a:bodyPr/>
        <a:lstStyle/>
        <a:p>
          <a:endParaRPr lang="nl-NL"/>
        </a:p>
      </dgm:t>
    </dgm:pt>
    <dgm:pt modelId="{C0F3DC8D-E4B4-1B44-86B3-F52E895B1491}">
      <dgm:prSet/>
      <dgm:spPr>
        <a:noFill/>
        <a:ln>
          <a:solidFill>
            <a:schemeClr val="accent5">
              <a:lumMod val="75000"/>
            </a:schemeClr>
          </a:solidFill>
        </a:ln>
        <a:effectLst/>
      </dgm:spPr>
      <dgm:t>
        <a:bodyPr/>
        <a:lstStyle/>
        <a:p>
          <a:endParaRPr lang="nl-NL" dirty="0"/>
        </a:p>
      </dgm:t>
    </dgm:pt>
    <dgm:pt modelId="{EE2E3139-3693-B049-9D09-AE04A10D7EDB}" type="parTrans" cxnId="{70100A86-A3B3-814B-91BB-C06CFEDF12BB}">
      <dgm:prSet/>
      <dgm:spPr/>
      <dgm:t>
        <a:bodyPr/>
        <a:lstStyle/>
        <a:p>
          <a:endParaRPr lang="nl-NL"/>
        </a:p>
      </dgm:t>
    </dgm:pt>
    <dgm:pt modelId="{FD68EBA7-0FCD-6E40-91FA-5F09B09E1510}" type="sibTrans" cxnId="{70100A86-A3B3-814B-91BB-C06CFEDF12BB}">
      <dgm:prSet/>
      <dgm:spPr/>
      <dgm:t>
        <a:bodyPr/>
        <a:lstStyle/>
        <a:p>
          <a:endParaRPr lang="nl-NL"/>
        </a:p>
      </dgm:t>
    </dgm:pt>
    <dgm:pt modelId="{7C83C204-F688-F34B-B016-DABFFC67AB36}" type="pres">
      <dgm:prSet presAssocID="{0F2A3A8C-05FA-174D-BC72-FAE3588D805B}" presName="Name0" presStyleCnt="0">
        <dgm:presLayoutVars>
          <dgm:dir/>
          <dgm:animLvl val="lvl"/>
          <dgm:resizeHandles val="exact"/>
        </dgm:presLayoutVars>
      </dgm:prSet>
      <dgm:spPr/>
    </dgm:pt>
    <dgm:pt modelId="{136F8A04-A0E8-A34A-96B1-46D838E138C9}" type="pres">
      <dgm:prSet presAssocID="{A094E302-2597-5F4B-A70E-7894698037C1}" presName="Name8" presStyleCnt="0"/>
      <dgm:spPr/>
    </dgm:pt>
    <dgm:pt modelId="{856861A6-5B1D-1449-AA5B-FF4F551D6A91}" type="pres">
      <dgm:prSet presAssocID="{A094E302-2597-5F4B-A70E-7894698037C1}" presName="level" presStyleLbl="node1" presStyleIdx="0" presStyleCnt="4" custScaleY="50697">
        <dgm:presLayoutVars>
          <dgm:chMax val="1"/>
          <dgm:bulletEnabled val="1"/>
        </dgm:presLayoutVars>
      </dgm:prSet>
      <dgm:spPr/>
    </dgm:pt>
    <dgm:pt modelId="{60D2984F-CF8E-EC4F-98EB-7710CB67356C}" type="pres">
      <dgm:prSet presAssocID="{A094E302-2597-5F4B-A70E-7894698037C1}" presName="levelTx" presStyleLbl="revTx" presStyleIdx="0" presStyleCnt="0">
        <dgm:presLayoutVars>
          <dgm:chMax val="1"/>
          <dgm:bulletEnabled val="1"/>
        </dgm:presLayoutVars>
      </dgm:prSet>
      <dgm:spPr/>
    </dgm:pt>
    <dgm:pt modelId="{10D9DA4F-2B53-1846-A84A-7202F10A9593}" type="pres">
      <dgm:prSet presAssocID="{C0F3DC8D-E4B4-1B44-86B3-F52E895B1491}" presName="Name8" presStyleCnt="0"/>
      <dgm:spPr/>
    </dgm:pt>
    <dgm:pt modelId="{E8EC174A-3092-8341-BA13-240E8EB550B6}" type="pres">
      <dgm:prSet presAssocID="{C0F3DC8D-E4B4-1B44-86B3-F52E895B1491}" presName="level" presStyleLbl="node1" presStyleIdx="1" presStyleCnt="4" custScaleX="98863" custScaleY="34340" custLinFactNeighborY="-555">
        <dgm:presLayoutVars>
          <dgm:chMax val="1"/>
          <dgm:bulletEnabled val="1"/>
        </dgm:presLayoutVars>
      </dgm:prSet>
      <dgm:spPr/>
    </dgm:pt>
    <dgm:pt modelId="{7D71F457-BF36-D146-82BE-B38524F15A7B}" type="pres">
      <dgm:prSet presAssocID="{C0F3DC8D-E4B4-1B44-86B3-F52E895B1491}" presName="levelTx" presStyleLbl="revTx" presStyleIdx="0" presStyleCnt="0">
        <dgm:presLayoutVars>
          <dgm:chMax val="1"/>
          <dgm:bulletEnabled val="1"/>
        </dgm:presLayoutVars>
      </dgm:prSet>
      <dgm:spPr/>
    </dgm:pt>
    <dgm:pt modelId="{5A335C69-D081-1547-A904-AB08EB83FBAC}" type="pres">
      <dgm:prSet presAssocID="{F3AFD43D-A117-2B4C-953F-CF348D715245}" presName="Name8" presStyleCnt="0"/>
      <dgm:spPr/>
    </dgm:pt>
    <dgm:pt modelId="{1095731D-AD5C-E64A-99D1-DDC3F4484644}" type="pres">
      <dgm:prSet presAssocID="{F3AFD43D-A117-2B4C-953F-CF348D715245}" presName="level" presStyleLbl="node1" presStyleIdx="2" presStyleCnt="4" custAng="0" custScaleY="44419">
        <dgm:presLayoutVars>
          <dgm:chMax val="1"/>
          <dgm:bulletEnabled val="1"/>
        </dgm:presLayoutVars>
      </dgm:prSet>
      <dgm:spPr/>
    </dgm:pt>
    <dgm:pt modelId="{8513ECD0-C9AB-C449-8D6D-02281592B2CE}" type="pres">
      <dgm:prSet presAssocID="{F3AFD43D-A117-2B4C-953F-CF348D715245}" presName="levelTx" presStyleLbl="revTx" presStyleIdx="0" presStyleCnt="0">
        <dgm:presLayoutVars>
          <dgm:chMax val="1"/>
          <dgm:bulletEnabled val="1"/>
        </dgm:presLayoutVars>
      </dgm:prSet>
      <dgm:spPr/>
    </dgm:pt>
    <dgm:pt modelId="{888D10F5-E24F-DA49-8D69-FF301DD5F739}" type="pres">
      <dgm:prSet presAssocID="{7C4F1D4C-74EE-3340-9627-2F7E5777E054}" presName="Name8" presStyleCnt="0"/>
      <dgm:spPr/>
    </dgm:pt>
    <dgm:pt modelId="{D6B052CB-B5A1-A548-9BA9-E35418B158C1}" type="pres">
      <dgm:prSet presAssocID="{7C4F1D4C-74EE-3340-9627-2F7E5777E054}" presName="level" presStyleLbl="node1" presStyleIdx="3" presStyleCnt="4" custScaleY="81130" custLinFactNeighborX="691" custLinFactNeighborY="2079">
        <dgm:presLayoutVars>
          <dgm:chMax val="1"/>
          <dgm:bulletEnabled val="1"/>
        </dgm:presLayoutVars>
      </dgm:prSet>
      <dgm:spPr/>
    </dgm:pt>
    <dgm:pt modelId="{AE3BD000-C152-FB46-89F9-D3D99050B0EB}" type="pres">
      <dgm:prSet presAssocID="{7C4F1D4C-74EE-3340-9627-2F7E5777E054}" presName="levelTx" presStyleLbl="revTx" presStyleIdx="0" presStyleCnt="0">
        <dgm:presLayoutVars>
          <dgm:chMax val="1"/>
          <dgm:bulletEnabled val="1"/>
        </dgm:presLayoutVars>
      </dgm:prSet>
      <dgm:spPr/>
    </dgm:pt>
  </dgm:ptLst>
  <dgm:cxnLst>
    <dgm:cxn modelId="{D9791D0E-8D33-B149-912C-366D95B2EFA1}" type="presOf" srcId="{C0F3DC8D-E4B4-1B44-86B3-F52E895B1491}" destId="{E8EC174A-3092-8341-BA13-240E8EB550B6}" srcOrd="0" destOrd="0" presId="urn:microsoft.com/office/officeart/2005/8/layout/pyramid1"/>
    <dgm:cxn modelId="{50A95E29-08E1-0D44-9C46-D017DE17F01D}" type="presOf" srcId="{F3AFD43D-A117-2B4C-953F-CF348D715245}" destId="{1095731D-AD5C-E64A-99D1-DDC3F4484644}" srcOrd="0" destOrd="0" presId="urn:microsoft.com/office/officeart/2005/8/layout/pyramid1"/>
    <dgm:cxn modelId="{1C5E613F-1ACC-1849-8064-73773D1FB1D2}" type="presOf" srcId="{A094E302-2597-5F4B-A70E-7894698037C1}" destId="{856861A6-5B1D-1449-AA5B-FF4F551D6A91}" srcOrd="0" destOrd="0" presId="urn:microsoft.com/office/officeart/2005/8/layout/pyramid1"/>
    <dgm:cxn modelId="{81F28748-D1AC-FD45-9022-04CF879DB7C7}" type="presOf" srcId="{7C4F1D4C-74EE-3340-9627-2F7E5777E054}" destId="{AE3BD000-C152-FB46-89F9-D3D99050B0EB}" srcOrd="1" destOrd="0" presId="urn:microsoft.com/office/officeart/2005/8/layout/pyramid1"/>
    <dgm:cxn modelId="{7EA0DB4E-1B41-2042-99FD-6F769BC496A8}" srcId="{0F2A3A8C-05FA-174D-BC72-FAE3588D805B}" destId="{A094E302-2597-5F4B-A70E-7894698037C1}" srcOrd="0" destOrd="0" parTransId="{56B07647-23D7-E641-A926-212F24BFC76B}" sibTransId="{E3CFD8A8-A414-CA46-BFFB-C397E6F443E4}"/>
    <dgm:cxn modelId="{1379907E-E8D0-7E4E-9D5B-4D0821CD88B5}" type="presOf" srcId="{A094E302-2597-5F4B-A70E-7894698037C1}" destId="{60D2984F-CF8E-EC4F-98EB-7710CB67356C}" srcOrd="1" destOrd="0" presId="urn:microsoft.com/office/officeart/2005/8/layout/pyramid1"/>
    <dgm:cxn modelId="{70100A86-A3B3-814B-91BB-C06CFEDF12BB}" srcId="{0F2A3A8C-05FA-174D-BC72-FAE3588D805B}" destId="{C0F3DC8D-E4B4-1B44-86B3-F52E895B1491}" srcOrd="1" destOrd="0" parTransId="{EE2E3139-3693-B049-9D09-AE04A10D7EDB}" sibTransId="{FD68EBA7-0FCD-6E40-91FA-5F09B09E1510}"/>
    <dgm:cxn modelId="{0BF0E5A4-58F5-D64A-895A-12E35907AD82}" type="presOf" srcId="{F3AFD43D-A117-2B4C-953F-CF348D715245}" destId="{8513ECD0-C9AB-C449-8D6D-02281592B2CE}" srcOrd="1" destOrd="0" presId="urn:microsoft.com/office/officeart/2005/8/layout/pyramid1"/>
    <dgm:cxn modelId="{958996A7-C55E-E548-BC1C-96A4A0A3697A}" srcId="{0F2A3A8C-05FA-174D-BC72-FAE3588D805B}" destId="{7C4F1D4C-74EE-3340-9627-2F7E5777E054}" srcOrd="3" destOrd="0" parTransId="{46623294-870F-A548-AD0D-76FEF9D6F61A}" sibTransId="{44EADF0D-4AE2-CD41-B8ED-4EDE636AEA00}"/>
    <dgm:cxn modelId="{E2B97EAE-BFCD-CC41-BEA2-B500DC67591E}" srcId="{0F2A3A8C-05FA-174D-BC72-FAE3588D805B}" destId="{F3AFD43D-A117-2B4C-953F-CF348D715245}" srcOrd="2" destOrd="0" parTransId="{DB1D7BB4-ABB8-6146-9464-E055C7F3E3EA}" sibTransId="{E2E4FBC1-A48F-D94E-ACD7-2DFAF5BE3DF5}"/>
    <dgm:cxn modelId="{DB99A8D4-A6ED-8E4E-835A-0850DD29DFB3}" type="presOf" srcId="{C0F3DC8D-E4B4-1B44-86B3-F52E895B1491}" destId="{7D71F457-BF36-D146-82BE-B38524F15A7B}" srcOrd="1" destOrd="0" presId="urn:microsoft.com/office/officeart/2005/8/layout/pyramid1"/>
    <dgm:cxn modelId="{14761CE3-AF61-A942-9343-2DFE0FCE5AEC}" type="presOf" srcId="{0F2A3A8C-05FA-174D-BC72-FAE3588D805B}" destId="{7C83C204-F688-F34B-B016-DABFFC67AB36}" srcOrd="0" destOrd="0" presId="urn:microsoft.com/office/officeart/2005/8/layout/pyramid1"/>
    <dgm:cxn modelId="{495E7CFE-86F6-5945-A89F-A73F58BC92EF}" type="presOf" srcId="{7C4F1D4C-74EE-3340-9627-2F7E5777E054}" destId="{D6B052CB-B5A1-A548-9BA9-E35418B158C1}" srcOrd="0" destOrd="0" presId="urn:microsoft.com/office/officeart/2005/8/layout/pyramid1"/>
    <dgm:cxn modelId="{C97D74E3-64B9-234B-934F-C683A68AAFED}" type="presParOf" srcId="{7C83C204-F688-F34B-B016-DABFFC67AB36}" destId="{136F8A04-A0E8-A34A-96B1-46D838E138C9}" srcOrd="0" destOrd="0" presId="urn:microsoft.com/office/officeart/2005/8/layout/pyramid1"/>
    <dgm:cxn modelId="{C0EEBC57-18E4-C849-AD69-0E971A6E8263}" type="presParOf" srcId="{136F8A04-A0E8-A34A-96B1-46D838E138C9}" destId="{856861A6-5B1D-1449-AA5B-FF4F551D6A91}" srcOrd="0" destOrd="0" presId="urn:microsoft.com/office/officeart/2005/8/layout/pyramid1"/>
    <dgm:cxn modelId="{20B31802-29D2-1D49-8E1F-6AE2354F1D20}" type="presParOf" srcId="{136F8A04-A0E8-A34A-96B1-46D838E138C9}" destId="{60D2984F-CF8E-EC4F-98EB-7710CB67356C}" srcOrd="1" destOrd="0" presId="urn:microsoft.com/office/officeart/2005/8/layout/pyramid1"/>
    <dgm:cxn modelId="{CEC4A1EA-F4FE-284E-8AFA-6B250F310BC6}" type="presParOf" srcId="{7C83C204-F688-F34B-B016-DABFFC67AB36}" destId="{10D9DA4F-2B53-1846-A84A-7202F10A9593}" srcOrd="1" destOrd="0" presId="urn:microsoft.com/office/officeart/2005/8/layout/pyramid1"/>
    <dgm:cxn modelId="{D92E1FED-4B55-4B42-BD08-C43B98A6556A}" type="presParOf" srcId="{10D9DA4F-2B53-1846-A84A-7202F10A9593}" destId="{E8EC174A-3092-8341-BA13-240E8EB550B6}" srcOrd="0" destOrd="0" presId="urn:microsoft.com/office/officeart/2005/8/layout/pyramid1"/>
    <dgm:cxn modelId="{151C2A8E-683C-8B4B-BAC2-19E8CF48203A}" type="presParOf" srcId="{10D9DA4F-2B53-1846-A84A-7202F10A9593}" destId="{7D71F457-BF36-D146-82BE-B38524F15A7B}" srcOrd="1" destOrd="0" presId="urn:microsoft.com/office/officeart/2005/8/layout/pyramid1"/>
    <dgm:cxn modelId="{CEBB4FB9-E3E6-5B4E-BFEA-515C02ADB04A}" type="presParOf" srcId="{7C83C204-F688-F34B-B016-DABFFC67AB36}" destId="{5A335C69-D081-1547-A904-AB08EB83FBAC}" srcOrd="2" destOrd="0" presId="urn:microsoft.com/office/officeart/2005/8/layout/pyramid1"/>
    <dgm:cxn modelId="{E924AFE1-1141-8240-8BF0-6298D561A847}" type="presParOf" srcId="{5A335C69-D081-1547-A904-AB08EB83FBAC}" destId="{1095731D-AD5C-E64A-99D1-DDC3F4484644}" srcOrd="0" destOrd="0" presId="urn:microsoft.com/office/officeart/2005/8/layout/pyramid1"/>
    <dgm:cxn modelId="{668351A2-743B-0944-96B2-745FE70810B0}" type="presParOf" srcId="{5A335C69-D081-1547-A904-AB08EB83FBAC}" destId="{8513ECD0-C9AB-C449-8D6D-02281592B2CE}" srcOrd="1" destOrd="0" presId="urn:microsoft.com/office/officeart/2005/8/layout/pyramid1"/>
    <dgm:cxn modelId="{55C21032-AEBB-754F-8401-D74FAA1C109A}" type="presParOf" srcId="{7C83C204-F688-F34B-B016-DABFFC67AB36}" destId="{888D10F5-E24F-DA49-8D69-FF301DD5F739}" srcOrd="3" destOrd="0" presId="urn:microsoft.com/office/officeart/2005/8/layout/pyramid1"/>
    <dgm:cxn modelId="{6928E3F5-DC59-1747-AE99-0D8F51C36D24}" type="presParOf" srcId="{888D10F5-E24F-DA49-8D69-FF301DD5F739}" destId="{D6B052CB-B5A1-A548-9BA9-E35418B158C1}" srcOrd="0" destOrd="0" presId="urn:microsoft.com/office/officeart/2005/8/layout/pyramid1"/>
    <dgm:cxn modelId="{016C205E-D055-C947-8BD4-14329BFDBBFC}" type="presParOf" srcId="{888D10F5-E24F-DA49-8D69-FF301DD5F739}" destId="{AE3BD000-C152-FB46-89F9-D3D99050B0EB}" srcOrd="1" destOrd="0" presId="urn:microsoft.com/office/officeart/2005/8/layout/pyramid1"/>
  </dgm:cxnLst>
  <dgm:bg/>
  <dgm:whole>
    <a:ln w="9525" cap="flat" cmpd="sng" algn="ctr">
      <a:noFill/>
      <a:prstDash val="solid"/>
      <a:round/>
      <a:headEnd type="none" w="med" len="med"/>
      <a:tailEnd type="none" w="med" len="med"/>
    </a:ln>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56861A6-5B1D-1449-AA5B-FF4F551D6A91}">
      <dsp:nvSpPr>
        <dsp:cNvPr id="0" name=""/>
        <dsp:cNvSpPr/>
      </dsp:nvSpPr>
      <dsp:spPr>
        <a:xfrm>
          <a:off x="2563703" y="0"/>
          <a:ext cx="1625778" cy="1133689"/>
        </a:xfrm>
        <a:prstGeom prst="trapezoid">
          <a:avLst>
            <a:gd name="adj" fmla="val 71703"/>
          </a:avLst>
        </a:prstGeom>
        <a:noFill/>
        <a:ln>
          <a:solidFill>
            <a:srgbClr val="421A64"/>
          </a:solidFill>
        </a:ln>
        <a:effectLst/>
      </dsp:spPr>
      <dsp:style>
        <a:lnRef idx="0">
          <a:scrgbClr r="0" g="0" b="0"/>
        </a:lnRef>
        <a:fillRef idx="3">
          <a:scrgbClr r="0" g="0" b="0"/>
        </a:fillRef>
        <a:effectRef idx="3">
          <a:scrgbClr r="0" g="0" b="0"/>
        </a:effectRef>
        <a:fontRef idx="minor">
          <a:schemeClr val="lt1"/>
        </a:fontRef>
      </dsp:style>
      <dsp:txBody>
        <a:bodyPr spcFirstLastPara="0" vert="horz" wrap="square" lIns="82550" tIns="82550" rIns="82550" bIns="82550" numCol="1" spcCol="1270" anchor="ctr" anchorCtr="0">
          <a:noAutofit/>
        </a:bodyPr>
        <a:lstStyle/>
        <a:p>
          <a:pPr marL="0" lvl="0" indent="0" algn="ctr" defTabSz="2889250">
            <a:lnSpc>
              <a:spcPct val="90000"/>
            </a:lnSpc>
            <a:spcBef>
              <a:spcPct val="0"/>
            </a:spcBef>
            <a:spcAft>
              <a:spcPct val="35000"/>
            </a:spcAft>
            <a:buNone/>
          </a:pPr>
          <a:endParaRPr lang="nl-NL" sz="6500" kern="1200" dirty="0"/>
        </a:p>
      </dsp:txBody>
      <dsp:txXfrm>
        <a:off x="2563703" y="0"/>
        <a:ext cx="1625778" cy="1133689"/>
      </dsp:txXfrm>
    </dsp:sp>
    <dsp:sp modelId="{E8EC174A-3092-8341-BA13-240E8EB550B6}">
      <dsp:nvSpPr>
        <dsp:cNvPr id="0" name=""/>
        <dsp:cNvSpPr/>
      </dsp:nvSpPr>
      <dsp:spPr>
        <a:xfrm>
          <a:off x="2028589" y="1121278"/>
          <a:ext cx="2696006" cy="767913"/>
        </a:xfrm>
        <a:prstGeom prst="trapezoid">
          <a:avLst>
            <a:gd name="adj" fmla="val 71703"/>
          </a:avLst>
        </a:prstGeom>
        <a:noFill/>
        <a:ln>
          <a:solidFill>
            <a:schemeClr val="accent5">
              <a:lumMod val="75000"/>
            </a:schemeClr>
          </a:solidFill>
        </a:ln>
        <a:effectLst/>
      </dsp:spPr>
      <dsp:style>
        <a:lnRef idx="0">
          <a:scrgbClr r="0" g="0" b="0"/>
        </a:lnRef>
        <a:fillRef idx="3">
          <a:scrgbClr r="0" g="0" b="0"/>
        </a:fillRef>
        <a:effectRef idx="3">
          <a:scrgbClr r="0" g="0" b="0"/>
        </a:effectRef>
        <a:fontRef idx="minor">
          <a:schemeClr val="lt1"/>
        </a:fontRef>
      </dsp:style>
      <dsp:txBody>
        <a:bodyPr spcFirstLastPara="0" vert="horz" wrap="square" lIns="58420" tIns="58420" rIns="58420" bIns="58420" numCol="1" spcCol="1270" anchor="ctr" anchorCtr="0">
          <a:noAutofit/>
        </a:bodyPr>
        <a:lstStyle/>
        <a:p>
          <a:pPr marL="0" lvl="0" indent="0" algn="ctr" defTabSz="2044700">
            <a:lnSpc>
              <a:spcPct val="90000"/>
            </a:lnSpc>
            <a:spcBef>
              <a:spcPct val="0"/>
            </a:spcBef>
            <a:spcAft>
              <a:spcPct val="35000"/>
            </a:spcAft>
            <a:buNone/>
          </a:pPr>
          <a:endParaRPr lang="nl-NL" sz="4600" kern="1200" dirty="0"/>
        </a:p>
      </dsp:txBody>
      <dsp:txXfrm>
        <a:off x="2500390" y="1121278"/>
        <a:ext cx="1752403" cy="767913"/>
      </dsp:txXfrm>
    </dsp:sp>
    <dsp:sp modelId="{1095731D-AD5C-E64A-99D1-DDC3F4484644}">
      <dsp:nvSpPr>
        <dsp:cNvPr id="0" name=""/>
        <dsp:cNvSpPr/>
      </dsp:nvSpPr>
      <dsp:spPr>
        <a:xfrm>
          <a:off x="1300860" y="1901603"/>
          <a:ext cx="4151464" cy="993300"/>
        </a:xfrm>
        <a:prstGeom prst="trapezoid">
          <a:avLst>
            <a:gd name="adj" fmla="val 71703"/>
          </a:avLst>
        </a:prstGeom>
        <a:noFill/>
        <a:ln>
          <a:solidFill>
            <a:srgbClr val="421A64"/>
          </a:solidFill>
        </a:ln>
        <a:effectLst/>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2667000">
            <a:lnSpc>
              <a:spcPct val="90000"/>
            </a:lnSpc>
            <a:spcBef>
              <a:spcPct val="0"/>
            </a:spcBef>
            <a:spcAft>
              <a:spcPct val="35000"/>
            </a:spcAft>
            <a:buNone/>
          </a:pPr>
          <a:endParaRPr lang="nl-NL" sz="6000" kern="1200" dirty="0"/>
        </a:p>
      </dsp:txBody>
      <dsp:txXfrm>
        <a:off x="2027366" y="1901603"/>
        <a:ext cx="2698451" cy="993300"/>
      </dsp:txXfrm>
    </dsp:sp>
    <dsp:sp modelId="{D6B052CB-B5A1-A548-9BA9-E35418B158C1}">
      <dsp:nvSpPr>
        <dsp:cNvPr id="0" name=""/>
        <dsp:cNvSpPr/>
      </dsp:nvSpPr>
      <dsp:spPr>
        <a:xfrm>
          <a:off x="0" y="2894904"/>
          <a:ext cx="6753185" cy="1814234"/>
        </a:xfrm>
        <a:prstGeom prst="trapezoid">
          <a:avLst>
            <a:gd name="adj" fmla="val 71703"/>
          </a:avLst>
        </a:prstGeom>
        <a:noFill/>
        <a:ln>
          <a:solidFill>
            <a:srgbClr val="421A64"/>
          </a:solidFill>
        </a:ln>
        <a:effectLst/>
      </dsp:spPr>
      <dsp:style>
        <a:lnRef idx="0">
          <a:scrgbClr r="0" g="0" b="0"/>
        </a:lnRef>
        <a:fillRef idx="3">
          <a:scrgbClr r="0" g="0" b="0"/>
        </a:fillRef>
        <a:effectRef idx="3">
          <a:scrgbClr r="0" g="0" b="0"/>
        </a:effectRef>
        <a:fontRef idx="minor">
          <a:schemeClr val="lt1"/>
        </a:fontRef>
      </dsp:style>
      <dsp:txBody>
        <a:bodyPr spcFirstLastPara="0" vert="horz" wrap="square" lIns="82550" tIns="82550" rIns="82550" bIns="82550" numCol="1" spcCol="1270" anchor="ctr" anchorCtr="0">
          <a:noAutofit/>
        </a:bodyPr>
        <a:lstStyle/>
        <a:p>
          <a:pPr marL="0" lvl="0" indent="0" algn="ctr" defTabSz="2889250">
            <a:lnSpc>
              <a:spcPct val="90000"/>
            </a:lnSpc>
            <a:spcBef>
              <a:spcPct val="0"/>
            </a:spcBef>
            <a:spcAft>
              <a:spcPct val="35000"/>
            </a:spcAft>
            <a:buNone/>
          </a:pPr>
          <a:endParaRPr lang="nl-NL" sz="6500" kern="1200" dirty="0"/>
        </a:p>
      </dsp:txBody>
      <dsp:txXfrm>
        <a:off x="1181807" y="2894904"/>
        <a:ext cx="4389570" cy="1814234"/>
      </dsp:txXfrm>
    </dsp:sp>
  </dsp:spTree>
</dsp:drawing>
</file>

<file path=ppt/diagrams/layout1.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0.44496</cdr:x>
      <cdr:y>0.39982</cdr:y>
    </cdr:from>
    <cdr:to>
      <cdr:x>0.55504</cdr:x>
      <cdr:y>0.60018</cdr:y>
    </cdr:to>
    <cdr:sp macro="" textlink="">
      <cdr:nvSpPr>
        <cdr:cNvPr id="2" name="Ovaal 1"/>
        <cdr:cNvSpPr>
          <a:spLocks xmlns:a="http://schemas.openxmlformats.org/drawingml/2006/main"/>
        </cdr:cNvSpPr>
      </cdr:nvSpPr>
      <cdr:spPr>
        <a:xfrm xmlns:a="http://schemas.openxmlformats.org/drawingml/2006/main">
          <a:off x="4365632" y="2155217"/>
          <a:ext cx="1080000" cy="1080000"/>
        </a:xfrm>
        <a:prstGeom xmlns:a="http://schemas.openxmlformats.org/drawingml/2006/main" prst="ellipse">
          <a:avLst/>
        </a:prstGeom>
        <a:solidFill xmlns:a="http://schemas.openxmlformats.org/drawingml/2006/main">
          <a:schemeClr val="bg1"/>
        </a:solidFill>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nl-NL"/>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D7A70A0-3D53-8849-8236-BB74803BB04A}" type="datetimeFigureOut">
              <a:rPr lang="nl-NL" smtClean="0"/>
              <a:t>25-11-19</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Klik om de tekststijl van het model te bewerken</a:t>
            </a:r>
          </a:p>
          <a:p>
            <a:pPr lvl="1"/>
            <a:r>
              <a:rPr lang="en-US"/>
              <a:t>Tweede niveau</a:t>
            </a:r>
          </a:p>
          <a:p>
            <a:pPr lvl="2"/>
            <a:r>
              <a:rPr lang="en-US"/>
              <a:t>Derde niveau</a:t>
            </a:r>
          </a:p>
          <a:p>
            <a:pPr lvl="3"/>
            <a:r>
              <a:rPr lang="en-US"/>
              <a:t>Vierde niveau</a:t>
            </a:r>
          </a:p>
          <a:p>
            <a:pPr lvl="4"/>
            <a:r>
              <a:rPr lang="en-US"/>
              <a:t>Vijfde niveau</a:t>
            </a:r>
            <a:endParaRPr lang="nl-NL"/>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FD35E0A-D9FC-8145-8F83-999923A8C26B}" type="slidenum">
              <a:rPr lang="nl-NL" smtClean="0"/>
              <a:t>‹nr.›</a:t>
            </a:fld>
            <a:endParaRPr lang="nl-NL"/>
          </a:p>
        </p:txBody>
      </p:sp>
    </p:spTree>
    <p:extLst>
      <p:ext uri="{BB962C8B-B14F-4D97-AF65-F5344CB8AC3E}">
        <p14:creationId xmlns:p14="http://schemas.microsoft.com/office/powerpoint/2010/main" val="16754584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4FD35E0A-D9FC-8145-8F83-999923A8C26B}" type="slidenum">
              <a:rPr lang="nl-NL" smtClean="0"/>
              <a:t>2</a:t>
            </a:fld>
            <a:endParaRPr lang="nl-NL"/>
          </a:p>
        </p:txBody>
      </p:sp>
    </p:spTree>
    <p:extLst>
      <p:ext uri="{BB962C8B-B14F-4D97-AF65-F5344CB8AC3E}">
        <p14:creationId xmlns:p14="http://schemas.microsoft.com/office/powerpoint/2010/main" val="7491059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4FD35E0A-D9FC-8145-8F83-999923A8C26B}" type="slidenum">
              <a:rPr lang="nl-NL" smtClean="0"/>
              <a:t>11</a:t>
            </a:fld>
            <a:endParaRPr lang="nl-NL"/>
          </a:p>
        </p:txBody>
      </p:sp>
    </p:spTree>
    <p:extLst>
      <p:ext uri="{BB962C8B-B14F-4D97-AF65-F5344CB8AC3E}">
        <p14:creationId xmlns:p14="http://schemas.microsoft.com/office/powerpoint/2010/main" val="28116428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4FD35E0A-D9FC-8145-8F83-999923A8C26B}" type="slidenum">
              <a:rPr lang="nl-NL" smtClean="0"/>
              <a:t>12</a:t>
            </a:fld>
            <a:endParaRPr lang="nl-NL"/>
          </a:p>
        </p:txBody>
      </p:sp>
    </p:spTree>
    <p:extLst>
      <p:ext uri="{BB962C8B-B14F-4D97-AF65-F5344CB8AC3E}">
        <p14:creationId xmlns:p14="http://schemas.microsoft.com/office/powerpoint/2010/main" val="31161455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4FD35E0A-D9FC-8145-8F83-999923A8C26B}" type="slidenum">
              <a:rPr lang="nl-NL" smtClean="0"/>
              <a:t>13</a:t>
            </a:fld>
            <a:endParaRPr lang="nl-NL"/>
          </a:p>
        </p:txBody>
      </p:sp>
    </p:spTree>
    <p:extLst>
      <p:ext uri="{BB962C8B-B14F-4D97-AF65-F5344CB8AC3E}">
        <p14:creationId xmlns:p14="http://schemas.microsoft.com/office/powerpoint/2010/main" val="29510685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4FD35E0A-D9FC-8145-8F83-999923A8C26B}" type="slidenum">
              <a:rPr lang="nl-NL" smtClean="0"/>
              <a:t>14</a:t>
            </a:fld>
            <a:endParaRPr lang="nl-NL"/>
          </a:p>
        </p:txBody>
      </p:sp>
    </p:spTree>
    <p:extLst>
      <p:ext uri="{BB962C8B-B14F-4D97-AF65-F5344CB8AC3E}">
        <p14:creationId xmlns:p14="http://schemas.microsoft.com/office/powerpoint/2010/main" val="41935232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4FD35E0A-D9FC-8145-8F83-999923A8C26B}" type="slidenum">
              <a:rPr lang="nl-NL" smtClean="0"/>
              <a:t>15</a:t>
            </a:fld>
            <a:endParaRPr lang="nl-NL"/>
          </a:p>
        </p:txBody>
      </p:sp>
    </p:spTree>
    <p:extLst>
      <p:ext uri="{BB962C8B-B14F-4D97-AF65-F5344CB8AC3E}">
        <p14:creationId xmlns:p14="http://schemas.microsoft.com/office/powerpoint/2010/main" val="37976620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4FD35E0A-D9FC-8145-8F83-999923A8C26B}" type="slidenum">
              <a:rPr lang="nl-NL" smtClean="0"/>
              <a:t>16</a:t>
            </a:fld>
            <a:endParaRPr lang="nl-NL"/>
          </a:p>
        </p:txBody>
      </p:sp>
    </p:spTree>
    <p:extLst>
      <p:ext uri="{BB962C8B-B14F-4D97-AF65-F5344CB8AC3E}">
        <p14:creationId xmlns:p14="http://schemas.microsoft.com/office/powerpoint/2010/main" val="273188386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4FD35E0A-D9FC-8145-8F83-999923A8C26B}" type="slidenum">
              <a:rPr lang="nl-NL" smtClean="0"/>
              <a:t>17</a:t>
            </a:fld>
            <a:endParaRPr lang="nl-NL"/>
          </a:p>
        </p:txBody>
      </p:sp>
    </p:spTree>
    <p:extLst>
      <p:ext uri="{BB962C8B-B14F-4D97-AF65-F5344CB8AC3E}">
        <p14:creationId xmlns:p14="http://schemas.microsoft.com/office/powerpoint/2010/main" val="195436074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4FD35E0A-D9FC-8145-8F83-999923A8C26B}" type="slidenum">
              <a:rPr lang="nl-NL" smtClean="0"/>
              <a:t>18</a:t>
            </a:fld>
            <a:endParaRPr lang="nl-NL"/>
          </a:p>
        </p:txBody>
      </p:sp>
    </p:spTree>
    <p:extLst>
      <p:ext uri="{BB962C8B-B14F-4D97-AF65-F5344CB8AC3E}">
        <p14:creationId xmlns:p14="http://schemas.microsoft.com/office/powerpoint/2010/main" val="109827077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4FD35E0A-D9FC-8145-8F83-999923A8C26B}" type="slidenum">
              <a:rPr lang="nl-NL" smtClean="0"/>
              <a:t>19</a:t>
            </a:fld>
            <a:endParaRPr lang="nl-NL"/>
          </a:p>
        </p:txBody>
      </p:sp>
    </p:spTree>
    <p:extLst>
      <p:ext uri="{BB962C8B-B14F-4D97-AF65-F5344CB8AC3E}">
        <p14:creationId xmlns:p14="http://schemas.microsoft.com/office/powerpoint/2010/main" val="268347979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4FD35E0A-D9FC-8145-8F83-999923A8C26B}" type="slidenum">
              <a:rPr lang="nl-NL" smtClean="0"/>
              <a:t>20</a:t>
            </a:fld>
            <a:endParaRPr lang="nl-NL"/>
          </a:p>
        </p:txBody>
      </p:sp>
    </p:spTree>
    <p:extLst>
      <p:ext uri="{BB962C8B-B14F-4D97-AF65-F5344CB8AC3E}">
        <p14:creationId xmlns:p14="http://schemas.microsoft.com/office/powerpoint/2010/main" val="37259510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4FD35E0A-D9FC-8145-8F83-999923A8C26B}" type="slidenum">
              <a:rPr lang="nl-NL" smtClean="0"/>
              <a:t>3</a:t>
            </a:fld>
            <a:endParaRPr lang="nl-NL"/>
          </a:p>
        </p:txBody>
      </p:sp>
    </p:spTree>
    <p:extLst>
      <p:ext uri="{BB962C8B-B14F-4D97-AF65-F5344CB8AC3E}">
        <p14:creationId xmlns:p14="http://schemas.microsoft.com/office/powerpoint/2010/main" val="337873007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4FD35E0A-D9FC-8145-8F83-999923A8C26B}" type="slidenum">
              <a:rPr lang="nl-NL" smtClean="0"/>
              <a:t>21</a:t>
            </a:fld>
            <a:endParaRPr lang="nl-NL"/>
          </a:p>
        </p:txBody>
      </p:sp>
    </p:spTree>
    <p:extLst>
      <p:ext uri="{BB962C8B-B14F-4D97-AF65-F5344CB8AC3E}">
        <p14:creationId xmlns:p14="http://schemas.microsoft.com/office/powerpoint/2010/main" val="411422224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4FD35E0A-D9FC-8145-8F83-999923A8C26B}" type="slidenum">
              <a:rPr lang="nl-NL" smtClean="0"/>
              <a:t>22</a:t>
            </a:fld>
            <a:endParaRPr lang="nl-NL"/>
          </a:p>
        </p:txBody>
      </p:sp>
    </p:spTree>
    <p:extLst>
      <p:ext uri="{BB962C8B-B14F-4D97-AF65-F5344CB8AC3E}">
        <p14:creationId xmlns:p14="http://schemas.microsoft.com/office/powerpoint/2010/main" val="394808947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4FD35E0A-D9FC-8145-8F83-999923A8C26B}" type="slidenum">
              <a:rPr lang="nl-NL" smtClean="0"/>
              <a:t>23</a:t>
            </a:fld>
            <a:endParaRPr lang="nl-NL"/>
          </a:p>
        </p:txBody>
      </p:sp>
    </p:spTree>
    <p:extLst>
      <p:ext uri="{BB962C8B-B14F-4D97-AF65-F5344CB8AC3E}">
        <p14:creationId xmlns:p14="http://schemas.microsoft.com/office/powerpoint/2010/main" val="218319303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4FD35E0A-D9FC-8145-8F83-999923A8C26B}" type="slidenum">
              <a:rPr lang="nl-NL" smtClean="0"/>
              <a:t>24</a:t>
            </a:fld>
            <a:endParaRPr lang="nl-NL"/>
          </a:p>
        </p:txBody>
      </p:sp>
    </p:spTree>
    <p:extLst>
      <p:ext uri="{BB962C8B-B14F-4D97-AF65-F5344CB8AC3E}">
        <p14:creationId xmlns:p14="http://schemas.microsoft.com/office/powerpoint/2010/main" val="114701419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4FD35E0A-D9FC-8145-8F83-999923A8C26B}" type="slidenum">
              <a:rPr lang="nl-NL" smtClean="0"/>
              <a:t>25</a:t>
            </a:fld>
            <a:endParaRPr lang="nl-NL"/>
          </a:p>
        </p:txBody>
      </p:sp>
    </p:spTree>
    <p:extLst>
      <p:ext uri="{BB962C8B-B14F-4D97-AF65-F5344CB8AC3E}">
        <p14:creationId xmlns:p14="http://schemas.microsoft.com/office/powerpoint/2010/main" val="404470009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4FD35E0A-D9FC-8145-8F83-999923A8C26B}" type="slidenum">
              <a:rPr lang="nl-NL" smtClean="0"/>
              <a:t>26</a:t>
            </a:fld>
            <a:endParaRPr lang="nl-NL"/>
          </a:p>
        </p:txBody>
      </p:sp>
    </p:spTree>
    <p:extLst>
      <p:ext uri="{BB962C8B-B14F-4D97-AF65-F5344CB8AC3E}">
        <p14:creationId xmlns:p14="http://schemas.microsoft.com/office/powerpoint/2010/main" val="377174215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4FD35E0A-D9FC-8145-8F83-999923A8C26B}" type="slidenum">
              <a:rPr lang="nl-NL" smtClean="0"/>
              <a:t>27</a:t>
            </a:fld>
            <a:endParaRPr lang="nl-NL"/>
          </a:p>
        </p:txBody>
      </p:sp>
    </p:spTree>
    <p:extLst>
      <p:ext uri="{BB962C8B-B14F-4D97-AF65-F5344CB8AC3E}">
        <p14:creationId xmlns:p14="http://schemas.microsoft.com/office/powerpoint/2010/main" val="421694445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4FD35E0A-D9FC-8145-8F83-999923A8C26B}" type="slidenum">
              <a:rPr lang="nl-NL" smtClean="0"/>
              <a:t>28</a:t>
            </a:fld>
            <a:endParaRPr lang="nl-NL"/>
          </a:p>
        </p:txBody>
      </p:sp>
    </p:spTree>
    <p:extLst>
      <p:ext uri="{BB962C8B-B14F-4D97-AF65-F5344CB8AC3E}">
        <p14:creationId xmlns:p14="http://schemas.microsoft.com/office/powerpoint/2010/main" val="315111328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4FD35E0A-D9FC-8145-8F83-999923A8C26B}" type="slidenum">
              <a:rPr lang="nl-NL" smtClean="0"/>
              <a:t>29</a:t>
            </a:fld>
            <a:endParaRPr lang="nl-NL"/>
          </a:p>
        </p:txBody>
      </p:sp>
    </p:spTree>
    <p:extLst>
      <p:ext uri="{BB962C8B-B14F-4D97-AF65-F5344CB8AC3E}">
        <p14:creationId xmlns:p14="http://schemas.microsoft.com/office/powerpoint/2010/main" val="341200181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4FD35E0A-D9FC-8145-8F83-999923A8C26B}" type="slidenum">
              <a:rPr lang="nl-NL" smtClean="0"/>
              <a:t>30</a:t>
            </a:fld>
            <a:endParaRPr lang="nl-NL"/>
          </a:p>
        </p:txBody>
      </p:sp>
    </p:spTree>
    <p:extLst>
      <p:ext uri="{BB962C8B-B14F-4D97-AF65-F5344CB8AC3E}">
        <p14:creationId xmlns:p14="http://schemas.microsoft.com/office/powerpoint/2010/main" val="439651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4FD35E0A-D9FC-8145-8F83-999923A8C26B}" type="slidenum">
              <a:rPr lang="nl-NL" smtClean="0"/>
              <a:t>4</a:t>
            </a:fld>
            <a:endParaRPr lang="nl-NL"/>
          </a:p>
        </p:txBody>
      </p:sp>
    </p:spTree>
    <p:extLst>
      <p:ext uri="{BB962C8B-B14F-4D97-AF65-F5344CB8AC3E}">
        <p14:creationId xmlns:p14="http://schemas.microsoft.com/office/powerpoint/2010/main" val="364932228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4FD35E0A-D9FC-8145-8F83-999923A8C26B}" type="slidenum">
              <a:rPr lang="nl-NL" smtClean="0"/>
              <a:t>31</a:t>
            </a:fld>
            <a:endParaRPr lang="nl-NL"/>
          </a:p>
        </p:txBody>
      </p:sp>
    </p:spTree>
    <p:extLst>
      <p:ext uri="{BB962C8B-B14F-4D97-AF65-F5344CB8AC3E}">
        <p14:creationId xmlns:p14="http://schemas.microsoft.com/office/powerpoint/2010/main" val="311137311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4FD35E0A-D9FC-8145-8F83-999923A8C26B}" type="slidenum">
              <a:rPr lang="nl-NL" smtClean="0"/>
              <a:t>32</a:t>
            </a:fld>
            <a:endParaRPr lang="nl-NL"/>
          </a:p>
        </p:txBody>
      </p:sp>
    </p:spTree>
    <p:extLst>
      <p:ext uri="{BB962C8B-B14F-4D97-AF65-F5344CB8AC3E}">
        <p14:creationId xmlns:p14="http://schemas.microsoft.com/office/powerpoint/2010/main" val="360326277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4FD35E0A-D9FC-8145-8F83-999923A8C26B}" type="slidenum">
              <a:rPr lang="nl-NL" smtClean="0"/>
              <a:t>33</a:t>
            </a:fld>
            <a:endParaRPr lang="nl-NL"/>
          </a:p>
        </p:txBody>
      </p:sp>
    </p:spTree>
    <p:extLst>
      <p:ext uri="{BB962C8B-B14F-4D97-AF65-F5344CB8AC3E}">
        <p14:creationId xmlns:p14="http://schemas.microsoft.com/office/powerpoint/2010/main" val="10267854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4FD35E0A-D9FC-8145-8F83-999923A8C26B}" type="slidenum">
              <a:rPr lang="nl-NL" smtClean="0"/>
              <a:t>5</a:t>
            </a:fld>
            <a:endParaRPr lang="nl-NL"/>
          </a:p>
        </p:txBody>
      </p:sp>
    </p:spTree>
    <p:extLst>
      <p:ext uri="{BB962C8B-B14F-4D97-AF65-F5344CB8AC3E}">
        <p14:creationId xmlns:p14="http://schemas.microsoft.com/office/powerpoint/2010/main" val="28829277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4FD35E0A-D9FC-8145-8F83-999923A8C26B}" type="slidenum">
              <a:rPr lang="nl-NL" smtClean="0"/>
              <a:t>6</a:t>
            </a:fld>
            <a:endParaRPr lang="nl-NL"/>
          </a:p>
        </p:txBody>
      </p:sp>
    </p:spTree>
    <p:extLst>
      <p:ext uri="{BB962C8B-B14F-4D97-AF65-F5344CB8AC3E}">
        <p14:creationId xmlns:p14="http://schemas.microsoft.com/office/powerpoint/2010/main" val="13056300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4FD35E0A-D9FC-8145-8F83-999923A8C26B}" type="slidenum">
              <a:rPr lang="nl-NL" smtClean="0"/>
              <a:t>7</a:t>
            </a:fld>
            <a:endParaRPr lang="nl-NL"/>
          </a:p>
        </p:txBody>
      </p:sp>
    </p:spTree>
    <p:extLst>
      <p:ext uri="{BB962C8B-B14F-4D97-AF65-F5344CB8AC3E}">
        <p14:creationId xmlns:p14="http://schemas.microsoft.com/office/powerpoint/2010/main" val="16487374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4FD35E0A-D9FC-8145-8F83-999923A8C26B}" type="slidenum">
              <a:rPr lang="nl-NL" smtClean="0"/>
              <a:t>8</a:t>
            </a:fld>
            <a:endParaRPr lang="nl-NL"/>
          </a:p>
        </p:txBody>
      </p:sp>
    </p:spTree>
    <p:extLst>
      <p:ext uri="{BB962C8B-B14F-4D97-AF65-F5344CB8AC3E}">
        <p14:creationId xmlns:p14="http://schemas.microsoft.com/office/powerpoint/2010/main" val="3938804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4FD35E0A-D9FC-8145-8F83-999923A8C26B}" type="slidenum">
              <a:rPr lang="nl-NL" smtClean="0"/>
              <a:t>9</a:t>
            </a:fld>
            <a:endParaRPr lang="nl-NL"/>
          </a:p>
        </p:txBody>
      </p:sp>
    </p:spTree>
    <p:extLst>
      <p:ext uri="{BB962C8B-B14F-4D97-AF65-F5344CB8AC3E}">
        <p14:creationId xmlns:p14="http://schemas.microsoft.com/office/powerpoint/2010/main" val="17649737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4FD35E0A-D9FC-8145-8F83-999923A8C26B}" type="slidenum">
              <a:rPr lang="nl-NL" smtClean="0"/>
              <a:t>10</a:t>
            </a:fld>
            <a:endParaRPr lang="nl-NL"/>
          </a:p>
        </p:txBody>
      </p:sp>
    </p:spTree>
    <p:extLst>
      <p:ext uri="{BB962C8B-B14F-4D97-AF65-F5344CB8AC3E}">
        <p14:creationId xmlns:p14="http://schemas.microsoft.com/office/powerpoint/2010/main" val="28823381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1524000" y="1122363"/>
            <a:ext cx="9144000" cy="2387600"/>
          </a:xfrm>
        </p:spPr>
        <p:txBody>
          <a:bodyPr anchor="b"/>
          <a:lstStyle>
            <a:lvl1pPr algn="ctr">
              <a:defRPr sz="6000"/>
            </a:lvl1pPr>
          </a:lstStyle>
          <a:p>
            <a:r>
              <a:rPr lang="en-US"/>
              <a:t>Titelstijl van model bewerken</a:t>
            </a:r>
            <a:endParaRPr lang="nl-NL"/>
          </a:p>
        </p:txBody>
      </p:sp>
      <p:sp>
        <p:nvSpPr>
          <p:cNvPr id="3" name="Ondertitel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Klik om de ondertitelstijl van het model te bewerken</a:t>
            </a:r>
            <a:endParaRPr lang="nl-NL"/>
          </a:p>
        </p:txBody>
      </p:sp>
      <p:sp>
        <p:nvSpPr>
          <p:cNvPr id="4" name="Tijdelijke aanduiding voor datum 3"/>
          <p:cNvSpPr>
            <a:spLocks noGrp="1"/>
          </p:cNvSpPr>
          <p:nvPr>
            <p:ph type="dt" sz="half" idx="10"/>
          </p:nvPr>
        </p:nvSpPr>
        <p:spPr/>
        <p:txBody>
          <a:bodyPr/>
          <a:lstStyle/>
          <a:p>
            <a:fld id="{84BA9D72-88BD-B54B-A84A-55263A3B4E4D}" type="datetime1">
              <a:rPr lang="nl-BE" smtClean="0"/>
              <a:t>25/11/19</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13B1E763-1C1D-6D45-B3BE-740565E80304}" type="slidenum">
              <a:rPr lang="nl-NL" smtClean="0"/>
              <a:t>‹nr.›</a:t>
            </a:fld>
            <a:endParaRPr lang="nl-NL"/>
          </a:p>
        </p:txBody>
      </p:sp>
    </p:spTree>
    <p:extLst>
      <p:ext uri="{BB962C8B-B14F-4D97-AF65-F5344CB8AC3E}">
        <p14:creationId xmlns:p14="http://schemas.microsoft.com/office/powerpoint/2010/main" val="4064340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a:t>Titelstijl van model bewerken</a:t>
            </a:r>
            <a:endParaRPr lang="nl-NL"/>
          </a:p>
        </p:txBody>
      </p:sp>
      <p:sp>
        <p:nvSpPr>
          <p:cNvPr id="3" name="Tijdelijke aanduiding voor verticale tekst 2"/>
          <p:cNvSpPr>
            <a:spLocks noGrp="1"/>
          </p:cNvSpPr>
          <p:nvPr>
            <p:ph type="body" orient="vert" idx="1"/>
          </p:nvPr>
        </p:nvSpPr>
        <p:spPr/>
        <p:txBody>
          <a:bodyPr vert="eaVert"/>
          <a:lstStyle/>
          <a:p>
            <a:pPr lvl="0"/>
            <a:r>
              <a:rPr lang="en-US"/>
              <a:t>Klik om de tekststijl van het model te bewerken</a:t>
            </a:r>
          </a:p>
          <a:p>
            <a:pPr lvl="1"/>
            <a:r>
              <a:rPr lang="en-US"/>
              <a:t>Tweede niveau</a:t>
            </a:r>
          </a:p>
          <a:p>
            <a:pPr lvl="2"/>
            <a:r>
              <a:rPr lang="en-US"/>
              <a:t>Derde niveau</a:t>
            </a:r>
          </a:p>
          <a:p>
            <a:pPr lvl="3"/>
            <a:r>
              <a:rPr lang="en-US"/>
              <a:t>Vierde niveau</a:t>
            </a:r>
          </a:p>
          <a:p>
            <a:pPr lvl="4"/>
            <a:r>
              <a:rPr lang="en-US"/>
              <a:t>Vijfde niveau</a:t>
            </a:r>
            <a:endParaRPr lang="nl-NL"/>
          </a:p>
        </p:txBody>
      </p:sp>
      <p:sp>
        <p:nvSpPr>
          <p:cNvPr id="4" name="Tijdelijke aanduiding voor datum 3"/>
          <p:cNvSpPr>
            <a:spLocks noGrp="1"/>
          </p:cNvSpPr>
          <p:nvPr>
            <p:ph type="dt" sz="half" idx="10"/>
          </p:nvPr>
        </p:nvSpPr>
        <p:spPr/>
        <p:txBody>
          <a:bodyPr/>
          <a:lstStyle/>
          <a:p>
            <a:fld id="{C6A092E0-6D84-6043-8AC6-F07813B36F67}" type="datetime1">
              <a:rPr lang="nl-BE" smtClean="0"/>
              <a:t>25/11/19</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13B1E763-1C1D-6D45-B3BE-740565E80304}" type="slidenum">
              <a:rPr lang="nl-NL" smtClean="0"/>
              <a:t>‹nr.›</a:t>
            </a:fld>
            <a:endParaRPr lang="nl-NL"/>
          </a:p>
        </p:txBody>
      </p:sp>
    </p:spTree>
    <p:extLst>
      <p:ext uri="{BB962C8B-B14F-4D97-AF65-F5344CB8AC3E}">
        <p14:creationId xmlns:p14="http://schemas.microsoft.com/office/powerpoint/2010/main" val="3162870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8724900" y="365125"/>
            <a:ext cx="2628900" cy="5811838"/>
          </a:xfrm>
        </p:spPr>
        <p:txBody>
          <a:bodyPr vert="eaVert"/>
          <a:lstStyle/>
          <a:p>
            <a:r>
              <a:rPr lang="en-US"/>
              <a:t>Titelstijl van model bewerken</a:t>
            </a:r>
            <a:endParaRPr lang="nl-NL"/>
          </a:p>
        </p:txBody>
      </p:sp>
      <p:sp>
        <p:nvSpPr>
          <p:cNvPr id="3" name="Tijdelijke aanduiding voor verticale tekst 2"/>
          <p:cNvSpPr>
            <a:spLocks noGrp="1"/>
          </p:cNvSpPr>
          <p:nvPr>
            <p:ph type="body" orient="vert" idx="1"/>
          </p:nvPr>
        </p:nvSpPr>
        <p:spPr>
          <a:xfrm>
            <a:off x="838200" y="365125"/>
            <a:ext cx="7734300" cy="5811838"/>
          </a:xfrm>
        </p:spPr>
        <p:txBody>
          <a:bodyPr vert="eaVert"/>
          <a:lstStyle/>
          <a:p>
            <a:pPr lvl="0"/>
            <a:r>
              <a:rPr lang="en-US"/>
              <a:t>Klik om de tekststijl van het model te bewerken</a:t>
            </a:r>
          </a:p>
          <a:p>
            <a:pPr lvl="1"/>
            <a:r>
              <a:rPr lang="en-US"/>
              <a:t>Tweede niveau</a:t>
            </a:r>
          </a:p>
          <a:p>
            <a:pPr lvl="2"/>
            <a:r>
              <a:rPr lang="en-US"/>
              <a:t>Derde niveau</a:t>
            </a:r>
          </a:p>
          <a:p>
            <a:pPr lvl="3"/>
            <a:r>
              <a:rPr lang="en-US"/>
              <a:t>Vierde niveau</a:t>
            </a:r>
          </a:p>
          <a:p>
            <a:pPr lvl="4"/>
            <a:r>
              <a:rPr lang="en-US"/>
              <a:t>Vijfde niveau</a:t>
            </a:r>
            <a:endParaRPr lang="nl-NL"/>
          </a:p>
        </p:txBody>
      </p:sp>
      <p:sp>
        <p:nvSpPr>
          <p:cNvPr id="4" name="Tijdelijke aanduiding voor datum 3"/>
          <p:cNvSpPr>
            <a:spLocks noGrp="1"/>
          </p:cNvSpPr>
          <p:nvPr>
            <p:ph type="dt" sz="half" idx="10"/>
          </p:nvPr>
        </p:nvSpPr>
        <p:spPr/>
        <p:txBody>
          <a:bodyPr/>
          <a:lstStyle/>
          <a:p>
            <a:fld id="{927CAE25-744D-CF40-BF77-5307401E36E9}" type="datetime1">
              <a:rPr lang="nl-BE" smtClean="0"/>
              <a:t>25/11/19</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13B1E763-1C1D-6D45-B3BE-740565E80304}" type="slidenum">
              <a:rPr lang="nl-NL" smtClean="0"/>
              <a:t>‹nr.›</a:t>
            </a:fld>
            <a:endParaRPr lang="nl-NL"/>
          </a:p>
        </p:txBody>
      </p:sp>
    </p:spTree>
    <p:extLst>
      <p:ext uri="{BB962C8B-B14F-4D97-AF65-F5344CB8AC3E}">
        <p14:creationId xmlns:p14="http://schemas.microsoft.com/office/powerpoint/2010/main" val="8138683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a:t>Titelstijl van model bewerken</a:t>
            </a:r>
            <a:endParaRPr lang="nl-NL"/>
          </a:p>
        </p:txBody>
      </p:sp>
      <p:sp>
        <p:nvSpPr>
          <p:cNvPr id="3" name="Tijdelijke aanduiding voor inhoud 2"/>
          <p:cNvSpPr>
            <a:spLocks noGrp="1"/>
          </p:cNvSpPr>
          <p:nvPr>
            <p:ph idx="1"/>
          </p:nvPr>
        </p:nvSpPr>
        <p:spPr/>
        <p:txBody>
          <a:bodyPr/>
          <a:lstStyle/>
          <a:p>
            <a:pPr lvl="0"/>
            <a:r>
              <a:rPr lang="en-US"/>
              <a:t>Klik om de tekststijl van het model te bewerken</a:t>
            </a:r>
          </a:p>
          <a:p>
            <a:pPr lvl="1"/>
            <a:r>
              <a:rPr lang="en-US"/>
              <a:t>Tweede niveau</a:t>
            </a:r>
          </a:p>
          <a:p>
            <a:pPr lvl="2"/>
            <a:r>
              <a:rPr lang="en-US"/>
              <a:t>Derde niveau</a:t>
            </a:r>
          </a:p>
          <a:p>
            <a:pPr lvl="3"/>
            <a:r>
              <a:rPr lang="en-US"/>
              <a:t>Vierde niveau</a:t>
            </a:r>
          </a:p>
          <a:p>
            <a:pPr lvl="4"/>
            <a:r>
              <a:rPr lang="en-US"/>
              <a:t>Vijfde niveau</a:t>
            </a:r>
            <a:endParaRPr lang="nl-NL"/>
          </a:p>
        </p:txBody>
      </p:sp>
      <p:sp>
        <p:nvSpPr>
          <p:cNvPr id="4" name="Tijdelijke aanduiding voor datum 3"/>
          <p:cNvSpPr>
            <a:spLocks noGrp="1"/>
          </p:cNvSpPr>
          <p:nvPr>
            <p:ph type="dt" sz="half" idx="10"/>
          </p:nvPr>
        </p:nvSpPr>
        <p:spPr/>
        <p:txBody>
          <a:bodyPr/>
          <a:lstStyle/>
          <a:p>
            <a:fld id="{639E969E-2FE5-B349-897F-307891D65F45}" type="datetime1">
              <a:rPr lang="nl-BE" smtClean="0"/>
              <a:t>25/11/19</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13B1E763-1C1D-6D45-B3BE-740565E80304}" type="slidenum">
              <a:rPr lang="nl-NL" smtClean="0"/>
              <a:t>‹nr.›</a:t>
            </a:fld>
            <a:endParaRPr lang="nl-NL"/>
          </a:p>
        </p:txBody>
      </p:sp>
    </p:spTree>
    <p:extLst>
      <p:ext uri="{BB962C8B-B14F-4D97-AF65-F5344CB8AC3E}">
        <p14:creationId xmlns:p14="http://schemas.microsoft.com/office/powerpoint/2010/main" val="19387783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831850" y="1709738"/>
            <a:ext cx="10515600" cy="2852737"/>
          </a:xfrm>
        </p:spPr>
        <p:txBody>
          <a:bodyPr anchor="b"/>
          <a:lstStyle>
            <a:lvl1pPr>
              <a:defRPr sz="6000"/>
            </a:lvl1pPr>
          </a:lstStyle>
          <a:p>
            <a:r>
              <a:rPr lang="en-US"/>
              <a:t>Titelstijl van model bewerken</a:t>
            </a:r>
            <a:endParaRPr lang="nl-NL"/>
          </a:p>
        </p:txBody>
      </p:sp>
      <p:sp>
        <p:nvSpPr>
          <p:cNvPr id="3" name="Tijdelijke aanduiding voor teks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Klik om de tekststijl van het model te bewerken</a:t>
            </a:r>
          </a:p>
        </p:txBody>
      </p:sp>
      <p:sp>
        <p:nvSpPr>
          <p:cNvPr id="4" name="Tijdelijke aanduiding voor datum 3"/>
          <p:cNvSpPr>
            <a:spLocks noGrp="1"/>
          </p:cNvSpPr>
          <p:nvPr>
            <p:ph type="dt" sz="half" idx="10"/>
          </p:nvPr>
        </p:nvSpPr>
        <p:spPr/>
        <p:txBody>
          <a:bodyPr/>
          <a:lstStyle/>
          <a:p>
            <a:fld id="{67B6F4E1-044D-6947-BE8E-B3F6924057CD}" type="datetime1">
              <a:rPr lang="nl-BE" smtClean="0"/>
              <a:t>25/11/19</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13B1E763-1C1D-6D45-B3BE-740565E80304}" type="slidenum">
              <a:rPr lang="nl-NL" smtClean="0"/>
              <a:t>‹nr.›</a:t>
            </a:fld>
            <a:endParaRPr lang="nl-NL"/>
          </a:p>
        </p:txBody>
      </p:sp>
    </p:spTree>
    <p:extLst>
      <p:ext uri="{BB962C8B-B14F-4D97-AF65-F5344CB8AC3E}">
        <p14:creationId xmlns:p14="http://schemas.microsoft.com/office/powerpoint/2010/main" val="12785878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ee objecten">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a:t>Titelstijl van model bewerken</a:t>
            </a:r>
            <a:endParaRPr lang="nl-NL"/>
          </a:p>
        </p:txBody>
      </p:sp>
      <p:sp>
        <p:nvSpPr>
          <p:cNvPr id="3" name="Tijdelijke aanduiding voor inhoud 2"/>
          <p:cNvSpPr>
            <a:spLocks noGrp="1"/>
          </p:cNvSpPr>
          <p:nvPr>
            <p:ph sz="half" idx="1"/>
          </p:nvPr>
        </p:nvSpPr>
        <p:spPr>
          <a:xfrm>
            <a:off x="838200" y="1825625"/>
            <a:ext cx="5181600" cy="4351338"/>
          </a:xfrm>
        </p:spPr>
        <p:txBody>
          <a:bodyPr/>
          <a:lstStyle/>
          <a:p>
            <a:pPr lvl="0"/>
            <a:r>
              <a:rPr lang="en-US"/>
              <a:t>Klik om de tekststijl van het model te bewerken</a:t>
            </a:r>
          </a:p>
          <a:p>
            <a:pPr lvl="1"/>
            <a:r>
              <a:rPr lang="en-US"/>
              <a:t>Tweede niveau</a:t>
            </a:r>
          </a:p>
          <a:p>
            <a:pPr lvl="2"/>
            <a:r>
              <a:rPr lang="en-US"/>
              <a:t>Derde niveau</a:t>
            </a:r>
          </a:p>
          <a:p>
            <a:pPr lvl="3"/>
            <a:r>
              <a:rPr lang="en-US"/>
              <a:t>Vierde niveau</a:t>
            </a:r>
          </a:p>
          <a:p>
            <a:pPr lvl="4"/>
            <a:r>
              <a:rPr lang="en-US"/>
              <a:t>Vijfde niveau</a:t>
            </a:r>
            <a:endParaRPr lang="nl-NL"/>
          </a:p>
        </p:txBody>
      </p:sp>
      <p:sp>
        <p:nvSpPr>
          <p:cNvPr id="4" name="Tijdelijke aanduiding voor inhoud 3"/>
          <p:cNvSpPr>
            <a:spLocks noGrp="1"/>
          </p:cNvSpPr>
          <p:nvPr>
            <p:ph sz="half" idx="2"/>
          </p:nvPr>
        </p:nvSpPr>
        <p:spPr>
          <a:xfrm>
            <a:off x="6172200" y="1825625"/>
            <a:ext cx="5181600" cy="4351338"/>
          </a:xfrm>
        </p:spPr>
        <p:txBody>
          <a:bodyPr/>
          <a:lstStyle/>
          <a:p>
            <a:pPr lvl="0"/>
            <a:r>
              <a:rPr lang="en-US"/>
              <a:t>Klik om de tekststijl van het model te bewerken</a:t>
            </a:r>
          </a:p>
          <a:p>
            <a:pPr lvl="1"/>
            <a:r>
              <a:rPr lang="en-US"/>
              <a:t>Tweede niveau</a:t>
            </a:r>
          </a:p>
          <a:p>
            <a:pPr lvl="2"/>
            <a:r>
              <a:rPr lang="en-US"/>
              <a:t>Derde niveau</a:t>
            </a:r>
          </a:p>
          <a:p>
            <a:pPr lvl="3"/>
            <a:r>
              <a:rPr lang="en-US"/>
              <a:t>Vierde niveau</a:t>
            </a:r>
          </a:p>
          <a:p>
            <a:pPr lvl="4"/>
            <a:r>
              <a:rPr lang="en-US"/>
              <a:t>Vijfde niveau</a:t>
            </a:r>
            <a:endParaRPr lang="nl-NL"/>
          </a:p>
        </p:txBody>
      </p:sp>
      <p:sp>
        <p:nvSpPr>
          <p:cNvPr id="5" name="Tijdelijke aanduiding voor datum 4"/>
          <p:cNvSpPr>
            <a:spLocks noGrp="1"/>
          </p:cNvSpPr>
          <p:nvPr>
            <p:ph type="dt" sz="half" idx="10"/>
          </p:nvPr>
        </p:nvSpPr>
        <p:spPr/>
        <p:txBody>
          <a:bodyPr/>
          <a:lstStyle/>
          <a:p>
            <a:fld id="{70B1FF83-2A17-DC44-A791-361369056EE4}" type="datetime1">
              <a:rPr lang="nl-BE" smtClean="0"/>
              <a:t>25/11/19</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13B1E763-1C1D-6D45-B3BE-740565E80304}" type="slidenum">
              <a:rPr lang="nl-NL" smtClean="0"/>
              <a:t>‹nr.›</a:t>
            </a:fld>
            <a:endParaRPr lang="nl-NL"/>
          </a:p>
        </p:txBody>
      </p:sp>
    </p:spTree>
    <p:extLst>
      <p:ext uri="{BB962C8B-B14F-4D97-AF65-F5344CB8AC3E}">
        <p14:creationId xmlns:p14="http://schemas.microsoft.com/office/powerpoint/2010/main" val="15040684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a:xfrm>
            <a:off x="839788" y="365125"/>
            <a:ext cx="10515600" cy="1325563"/>
          </a:xfrm>
        </p:spPr>
        <p:txBody>
          <a:bodyPr/>
          <a:lstStyle/>
          <a:p>
            <a:r>
              <a:rPr lang="en-US"/>
              <a:t>Titelstijl van model bewerken</a:t>
            </a:r>
            <a:endParaRPr lang="nl-NL"/>
          </a:p>
        </p:txBody>
      </p:sp>
      <p:sp>
        <p:nvSpPr>
          <p:cNvPr id="3" name="Tijdelijke aanduiding voor teks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Klik om de tekststijl van het model te bewerken</a:t>
            </a:r>
          </a:p>
        </p:txBody>
      </p:sp>
      <p:sp>
        <p:nvSpPr>
          <p:cNvPr id="4" name="Tijdelijke aanduiding voor inhoud 3"/>
          <p:cNvSpPr>
            <a:spLocks noGrp="1"/>
          </p:cNvSpPr>
          <p:nvPr>
            <p:ph sz="half" idx="2"/>
          </p:nvPr>
        </p:nvSpPr>
        <p:spPr>
          <a:xfrm>
            <a:off x="839788" y="2505075"/>
            <a:ext cx="5157787" cy="3684588"/>
          </a:xfrm>
        </p:spPr>
        <p:txBody>
          <a:bodyPr/>
          <a:lstStyle/>
          <a:p>
            <a:pPr lvl="0"/>
            <a:r>
              <a:rPr lang="en-US"/>
              <a:t>Klik om de tekststijl van het model te bewerken</a:t>
            </a:r>
          </a:p>
          <a:p>
            <a:pPr lvl="1"/>
            <a:r>
              <a:rPr lang="en-US"/>
              <a:t>Tweede niveau</a:t>
            </a:r>
          </a:p>
          <a:p>
            <a:pPr lvl="2"/>
            <a:r>
              <a:rPr lang="en-US"/>
              <a:t>Derde niveau</a:t>
            </a:r>
          </a:p>
          <a:p>
            <a:pPr lvl="3"/>
            <a:r>
              <a:rPr lang="en-US"/>
              <a:t>Vierde niveau</a:t>
            </a:r>
          </a:p>
          <a:p>
            <a:pPr lvl="4"/>
            <a:r>
              <a:rPr lang="en-US"/>
              <a:t>Vijfde niveau</a:t>
            </a:r>
            <a:endParaRPr lang="nl-NL"/>
          </a:p>
        </p:txBody>
      </p:sp>
      <p:sp>
        <p:nvSpPr>
          <p:cNvPr id="5" name="Tijdelijke aanduiding voor teks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Klik om de tekststijl van het model te bewerken</a:t>
            </a:r>
          </a:p>
        </p:txBody>
      </p:sp>
      <p:sp>
        <p:nvSpPr>
          <p:cNvPr id="6" name="Tijdelijke aanduiding voor inhoud 5"/>
          <p:cNvSpPr>
            <a:spLocks noGrp="1"/>
          </p:cNvSpPr>
          <p:nvPr>
            <p:ph sz="quarter" idx="4"/>
          </p:nvPr>
        </p:nvSpPr>
        <p:spPr>
          <a:xfrm>
            <a:off x="6172200" y="2505075"/>
            <a:ext cx="5183188" cy="3684588"/>
          </a:xfrm>
        </p:spPr>
        <p:txBody>
          <a:bodyPr/>
          <a:lstStyle/>
          <a:p>
            <a:pPr lvl="0"/>
            <a:r>
              <a:rPr lang="en-US"/>
              <a:t>Klik om de tekststijl van het model te bewerken</a:t>
            </a:r>
          </a:p>
          <a:p>
            <a:pPr lvl="1"/>
            <a:r>
              <a:rPr lang="en-US"/>
              <a:t>Tweede niveau</a:t>
            </a:r>
          </a:p>
          <a:p>
            <a:pPr lvl="2"/>
            <a:r>
              <a:rPr lang="en-US"/>
              <a:t>Derde niveau</a:t>
            </a:r>
          </a:p>
          <a:p>
            <a:pPr lvl="3"/>
            <a:r>
              <a:rPr lang="en-US"/>
              <a:t>Vierde niveau</a:t>
            </a:r>
          </a:p>
          <a:p>
            <a:pPr lvl="4"/>
            <a:r>
              <a:rPr lang="en-US"/>
              <a:t>Vijfde niveau</a:t>
            </a:r>
            <a:endParaRPr lang="nl-NL"/>
          </a:p>
        </p:txBody>
      </p:sp>
      <p:sp>
        <p:nvSpPr>
          <p:cNvPr id="7" name="Tijdelijke aanduiding voor datum 6"/>
          <p:cNvSpPr>
            <a:spLocks noGrp="1"/>
          </p:cNvSpPr>
          <p:nvPr>
            <p:ph type="dt" sz="half" idx="10"/>
          </p:nvPr>
        </p:nvSpPr>
        <p:spPr/>
        <p:txBody>
          <a:bodyPr/>
          <a:lstStyle/>
          <a:p>
            <a:fld id="{B84890E4-41ED-D94D-8471-D24883317F71}" type="datetime1">
              <a:rPr lang="nl-BE" smtClean="0"/>
              <a:t>25/11/19</a:t>
            </a:fld>
            <a:endParaRPr lang="nl-NL"/>
          </a:p>
        </p:txBody>
      </p:sp>
      <p:sp>
        <p:nvSpPr>
          <p:cNvPr id="8" name="Tijdelijke aanduiding voor voettekst 7"/>
          <p:cNvSpPr>
            <a:spLocks noGrp="1"/>
          </p:cNvSpPr>
          <p:nvPr>
            <p:ph type="ftr" sz="quarter" idx="11"/>
          </p:nvPr>
        </p:nvSpPr>
        <p:spPr/>
        <p:txBody>
          <a:bodyPr/>
          <a:lstStyle/>
          <a:p>
            <a:endParaRPr lang="nl-NL"/>
          </a:p>
        </p:txBody>
      </p:sp>
      <p:sp>
        <p:nvSpPr>
          <p:cNvPr id="9" name="Tijdelijke aanduiding voor dianummer 8"/>
          <p:cNvSpPr>
            <a:spLocks noGrp="1"/>
          </p:cNvSpPr>
          <p:nvPr>
            <p:ph type="sldNum" sz="quarter" idx="12"/>
          </p:nvPr>
        </p:nvSpPr>
        <p:spPr/>
        <p:txBody>
          <a:bodyPr/>
          <a:lstStyle/>
          <a:p>
            <a:fld id="{13B1E763-1C1D-6D45-B3BE-740565E80304}" type="slidenum">
              <a:rPr lang="nl-NL" smtClean="0"/>
              <a:t>‹nr.›</a:t>
            </a:fld>
            <a:endParaRPr lang="nl-NL"/>
          </a:p>
        </p:txBody>
      </p:sp>
    </p:spTree>
    <p:extLst>
      <p:ext uri="{BB962C8B-B14F-4D97-AF65-F5344CB8AC3E}">
        <p14:creationId xmlns:p14="http://schemas.microsoft.com/office/powerpoint/2010/main" val="8482118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a:t>Titelstijl van model bewerken</a:t>
            </a:r>
            <a:endParaRPr lang="nl-NL"/>
          </a:p>
        </p:txBody>
      </p:sp>
      <p:sp>
        <p:nvSpPr>
          <p:cNvPr id="3" name="Tijdelijke aanduiding voor datum 2"/>
          <p:cNvSpPr>
            <a:spLocks noGrp="1"/>
          </p:cNvSpPr>
          <p:nvPr>
            <p:ph type="dt" sz="half" idx="10"/>
          </p:nvPr>
        </p:nvSpPr>
        <p:spPr/>
        <p:txBody>
          <a:bodyPr/>
          <a:lstStyle/>
          <a:p>
            <a:fld id="{1C95A414-BD2C-5946-A954-A986CB221603}" type="datetime1">
              <a:rPr lang="nl-BE" smtClean="0"/>
              <a:t>25/11/19</a:t>
            </a:fld>
            <a:endParaRPr lang="nl-NL"/>
          </a:p>
        </p:txBody>
      </p:sp>
      <p:sp>
        <p:nvSpPr>
          <p:cNvPr id="4" name="Tijdelijke aanduiding voor voettekst 3"/>
          <p:cNvSpPr>
            <a:spLocks noGrp="1"/>
          </p:cNvSpPr>
          <p:nvPr>
            <p:ph type="ftr" sz="quarter" idx="11"/>
          </p:nvPr>
        </p:nvSpPr>
        <p:spPr/>
        <p:txBody>
          <a:bodyPr/>
          <a:lstStyle/>
          <a:p>
            <a:endParaRPr lang="nl-NL"/>
          </a:p>
        </p:txBody>
      </p:sp>
      <p:sp>
        <p:nvSpPr>
          <p:cNvPr id="5" name="Tijdelijke aanduiding voor dianummer 4"/>
          <p:cNvSpPr>
            <a:spLocks noGrp="1"/>
          </p:cNvSpPr>
          <p:nvPr>
            <p:ph type="sldNum" sz="quarter" idx="12"/>
          </p:nvPr>
        </p:nvSpPr>
        <p:spPr/>
        <p:txBody>
          <a:bodyPr/>
          <a:lstStyle/>
          <a:p>
            <a:fld id="{13B1E763-1C1D-6D45-B3BE-740565E80304}" type="slidenum">
              <a:rPr lang="nl-NL" smtClean="0"/>
              <a:t>‹nr.›</a:t>
            </a:fld>
            <a:endParaRPr lang="nl-NL"/>
          </a:p>
        </p:txBody>
      </p:sp>
    </p:spTree>
    <p:extLst>
      <p:ext uri="{BB962C8B-B14F-4D97-AF65-F5344CB8AC3E}">
        <p14:creationId xmlns:p14="http://schemas.microsoft.com/office/powerpoint/2010/main" val="8996435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43F0030C-4EBF-CB41-AED2-E9221C71CF47}" type="datetime1">
              <a:rPr lang="nl-BE" smtClean="0"/>
              <a:t>25/11/19</a:t>
            </a:fld>
            <a:endParaRPr lang="nl-NL"/>
          </a:p>
        </p:txBody>
      </p:sp>
      <p:sp>
        <p:nvSpPr>
          <p:cNvPr id="3" name="Tijdelijke aanduiding voor voettekst 2"/>
          <p:cNvSpPr>
            <a:spLocks noGrp="1"/>
          </p:cNvSpPr>
          <p:nvPr>
            <p:ph type="ftr" sz="quarter" idx="11"/>
          </p:nvPr>
        </p:nvSpPr>
        <p:spPr/>
        <p:txBody>
          <a:bodyPr/>
          <a:lstStyle/>
          <a:p>
            <a:endParaRPr lang="nl-NL"/>
          </a:p>
        </p:txBody>
      </p:sp>
      <p:sp>
        <p:nvSpPr>
          <p:cNvPr id="4" name="Tijdelijke aanduiding voor dianummer 3"/>
          <p:cNvSpPr>
            <a:spLocks noGrp="1"/>
          </p:cNvSpPr>
          <p:nvPr>
            <p:ph type="sldNum" sz="quarter" idx="12"/>
          </p:nvPr>
        </p:nvSpPr>
        <p:spPr/>
        <p:txBody>
          <a:bodyPr/>
          <a:lstStyle/>
          <a:p>
            <a:fld id="{13B1E763-1C1D-6D45-B3BE-740565E80304}" type="slidenum">
              <a:rPr lang="nl-NL" smtClean="0"/>
              <a:t>‹nr.›</a:t>
            </a:fld>
            <a:endParaRPr lang="nl-NL"/>
          </a:p>
        </p:txBody>
      </p:sp>
    </p:spTree>
    <p:extLst>
      <p:ext uri="{BB962C8B-B14F-4D97-AF65-F5344CB8AC3E}">
        <p14:creationId xmlns:p14="http://schemas.microsoft.com/office/powerpoint/2010/main" val="20245724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en-US"/>
              <a:t>Titelstijl van model bewerken</a:t>
            </a:r>
            <a:endParaRPr lang="nl-NL"/>
          </a:p>
        </p:txBody>
      </p:sp>
      <p:sp>
        <p:nvSpPr>
          <p:cNvPr id="3" name="Tijdelijke aanduiding voor inhoud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Klik om de tekststijl van het model te bewerken</a:t>
            </a:r>
          </a:p>
          <a:p>
            <a:pPr lvl="1"/>
            <a:r>
              <a:rPr lang="en-US"/>
              <a:t>Tweede niveau</a:t>
            </a:r>
          </a:p>
          <a:p>
            <a:pPr lvl="2"/>
            <a:r>
              <a:rPr lang="en-US"/>
              <a:t>Derde niveau</a:t>
            </a:r>
          </a:p>
          <a:p>
            <a:pPr lvl="3"/>
            <a:r>
              <a:rPr lang="en-US"/>
              <a:t>Vierde niveau</a:t>
            </a:r>
          </a:p>
          <a:p>
            <a:pPr lvl="4"/>
            <a:r>
              <a:rPr lang="en-US"/>
              <a:t>Vijfde niveau</a:t>
            </a:r>
            <a:endParaRPr lang="nl-NL"/>
          </a:p>
        </p:txBody>
      </p:sp>
      <p:sp>
        <p:nvSpPr>
          <p:cNvPr id="4" name="Tijdelijke aanduiding vo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Klik om de tekststijl van het model te bewerken</a:t>
            </a:r>
          </a:p>
        </p:txBody>
      </p:sp>
      <p:sp>
        <p:nvSpPr>
          <p:cNvPr id="5" name="Tijdelijke aanduiding voor datum 4"/>
          <p:cNvSpPr>
            <a:spLocks noGrp="1"/>
          </p:cNvSpPr>
          <p:nvPr>
            <p:ph type="dt" sz="half" idx="10"/>
          </p:nvPr>
        </p:nvSpPr>
        <p:spPr/>
        <p:txBody>
          <a:bodyPr/>
          <a:lstStyle/>
          <a:p>
            <a:fld id="{40919659-3285-9B4A-A21C-0BE0F2A09AA0}" type="datetime1">
              <a:rPr lang="nl-BE" smtClean="0"/>
              <a:t>25/11/19</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13B1E763-1C1D-6D45-B3BE-740565E80304}" type="slidenum">
              <a:rPr lang="nl-NL" smtClean="0"/>
              <a:t>‹nr.›</a:t>
            </a:fld>
            <a:endParaRPr lang="nl-NL"/>
          </a:p>
        </p:txBody>
      </p:sp>
    </p:spTree>
    <p:extLst>
      <p:ext uri="{BB962C8B-B14F-4D97-AF65-F5344CB8AC3E}">
        <p14:creationId xmlns:p14="http://schemas.microsoft.com/office/powerpoint/2010/main" val="1115535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en-US"/>
              <a:t>Titelstijl van model bewerken</a:t>
            </a:r>
            <a:endParaRPr lang="nl-NL"/>
          </a:p>
        </p:txBody>
      </p:sp>
      <p:sp>
        <p:nvSpPr>
          <p:cNvPr id="3" name="Tijdelijke aanduiding voor afbeelding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Klik om de tekststijl van het model te bewerken</a:t>
            </a:r>
          </a:p>
        </p:txBody>
      </p:sp>
      <p:sp>
        <p:nvSpPr>
          <p:cNvPr id="5" name="Tijdelijke aanduiding voor datum 4"/>
          <p:cNvSpPr>
            <a:spLocks noGrp="1"/>
          </p:cNvSpPr>
          <p:nvPr>
            <p:ph type="dt" sz="half" idx="10"/>
          </p:nvPr>
        </p:nvSpPr>
        <p:spPr/>
        <p:txBody>
          <a:bodyPr/>
          <a:lstStyle/>
          <a:p>
            <a:fld id="{5C88D419-0C6B-D046-8B4D-809AC38E626C}" type="datetime1">
              <a:rPr lang="nl-BE" smtClean="0"/>
              <a:t>25/11/19</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13B1E763-1C1D-6D45-B3BE-740565E80304}" type="slidenum">
              <a:rPr lang="nl-NL" smtClean="0"/>
              <a:t>‹nr.›</a:t>
            </a:fld>
            <a:endParaRPr lang="nl-NL"/>
          </a:p>
        </p:txBody>
      </p:sp>
    </p:spTree>
    <p:extLst>
      <p:ext uri="{BB962C8B-B14F-4D97-AF65-F5344CB8AC3E}">
        <p14:creationId xmlns:p14="http://schemas.microsoft.com/office/powerpoint/2010/main" val="1274086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Titelstijl van model bewerken</a:t>
            </a:r>
            <a:endParaRPr lang="nl-NL"/>
          </a:p>
        </p:txBody>
      </p:sp>
      <p:sp>
        <p:nvSpPr>
          <p:cNvPr id="3" name="Tijdelijke aanduiding voor teks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Klik om de tekststijl van het model te bewerken</a:t>
            </a:r>
          </a:p>
          <a:p>
            <a:pPr lvl="1"/>
            <a:r>
              <a:rPr lang="en-US"/>
              <a:t>Tweede niveau</a:t>
            </a:r>
          </a:p>
          <a:p>
            <a:pPr lvl="2"/>
            <a:r>
              <a:rPr lang="en-US"/>
              <a:t>Derde niveau</a:t>
            </a:r>
          </a:p>
          <a:p>
            <a:pPr lvl="3"/>
            <a:r>
              <a:rPr lang="en-US"/>
              <a:t>Vierde niveau</a:t>
            </a:r>
          </a:p>
          <a:p>
            <a:pPr lvl="4"/>
            <a:r>
              <a:rPr lang="en-US"/>
              <a:t>Vijfde niveau</a:t>
            </a:r>
            <a:endParaRPr lang="nl-NL"/>
          </a:p>
        </p:txBody>
      </p:sp>
      <p:sp>
        <p:nvSpPr>
          <p:cNvPr id="4" name="Tijdelijke aanduiding voor datum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6A5C91C-9C81-3541-B329-A7927C9EC8E9}" type="datetime1">
              <a:rPr lang="nl-BE" smtClean="0"/>
              <a:t>25/11/19</a:t>
            </a:fld>
            <a:endParaRPr lang="nl-NL"/>
          </a:p>
        </p:txBody>
      </p:sp>
      <p:sp>
        <p:nvSpPr>
          <p:cNvPr id="5" name="Tijdelijke aanduiding voor voettekst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3B1E763-1C1D-6D45-B3BE-740565E80304}" type="slidenum">
              <a:rPr lang="nl-NL" smtClean="0"/>
              <a:t>‹nr.›</a:t>
            </a:fld>
            <a:endParaRPr lang="nl-NL"/>
          </a:p>
        </p:txBody>
      </p:sp>
    </p:spTree>
    <p:extLst>
      <p:ext uri="{BB962C8B-B14F-4D97-AF65-F5344CB8AC3E}">
        <p14:creationId xmlns:p14="http://schemas.microsoft.com/office/powerpoint/2010/main" val="158718458"/>
      </p:ext>
    </p:extLst>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kanpai.eu/" TargetMode="Externa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15.tiff"/></Relationships>
</file>

<file path=ppt/slides/_rels/slide16.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17.jpg"/></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19.png"/></Relationships>
</file>

<file path=ppt/slides/_rels/slide19.xml.rels><?xml version="1.0" encoding="UTF-8" standalone="yes"?>
<Relationships xmlns="http://schemas.openxmlformats.org/package/2006/relationships"><Relationship Id="rId3" Type="http://schemas.openxmlformats.org/officeDocument/2006/relationships/image" Target="../media/image20.tiff"/><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21.tiff"/></Relationships>
</file>

<file path=ppt/slides/_rels/slide21.xml.rels><?xml version="1.0" encoding="UTF-8" standalone="yes"?>
<Relationships xmlns="http://schemas.openxmlformats.org/package/2006/relationships"><Relationship Id="rId3" Type="http://schemas.openxmlformats.org/officeDocument/2006/relationships/image" Target="../media/image22.tiff"/><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23.jpg"/></Relationships>
</file>

<file path=ppt/slides/_rels/slide23.xml.rels><?xml version="1.0" encoding="UTF-8" standalone="yes"?>
<Relationships xmlns="http://schemas.openxmlformats.org/package/2006/relationships"><Relationship Id="rId3" Type="http://schemas.openxmlformats.org/officeDocument/2006/relationships/image" Target="../media/image24.tiff"/><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5.xml.rels><?xml version="1.0" encoding="UTF-8" standalone="yes"?>
<Relationships xmlns="http://schemas.openxmlformats.org/package/2006/relationships"><Relationship Id="rId3" Type="http://schemas.openxmlformats.org/officeDocument/2006/relationships/image" Target="../media/image26.tiff"/><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28.tiff"/><Relationship Id="rId4" Type="http://schemas.openxmlformats.org/officeDocument/2006/relationships/image" Target="../media/image27.tiff"/></Relationships>
</file>

<file path=ppt/slides/_rels/slide26.xml.rels><?xml version="1.0" encoding="UTF-8" standalone="yes"?>
<Relationships xmlns="http://schemas.openxmlformats.org/package/2006/relationships"><Relationship Id="rId3" Type="http://schemas.openxmlformats.org/officeDocument/2006/relationships/image" Target="../media/image29.tiff"/><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2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8.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33.jpeg"/></Relationships>
</file>

<file path=ppt/slides/_rels/slide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34.jpg"/></Relationships>
</file>

<file path=ppt/slides/_rels/slide32.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3.png"/><Relationship Id="rId2" Type="http://schemas.openxmlformats.org/officeDocument/2006/relationships/notesSlide" Target="../notesSlides/notesSlide31.xml"/><Relationship Id="rId1" Type="http://schemas.openxmlformats.org/officeDocument/2006/relationships/slideLayout" Target="../slideLayouts/slideLayout7.xml"/><Relationship Id="rId6" Type="http://schemas.openxmlformats.org/officeDocument/2006/relationships/image" Target="../media/image38.jpeg"/><Relationship Id="rId5" Type="http://schemas.openxmlformats.org/officeDocument/2006/relationships/image" Target="../media/image37.png"/><Relationship Id="rId4" Type="http://schemas.openxmlformats.org/officeDocument/2006/relationships/image" Target="../media/image36.png"/></Relationships>
</file>

<file path=ppt/slides/_rels/slide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2.xml"/><Relationship Id="rId1" Type="http://schemas.openxmlformats.org/officeDocument/2006/relationships/slideLayout" Target="../slideLayouts/slideLayout7.xml"/><Relationship Id="rId4" Type="http://schemas.openxmlformats.org/officeDocument/2006/relationships/image" Target="../media/image39.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5.jp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9.tiff"/></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0.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3">
            <a:extLst>
              <a:ext uri="{FF2B5EF4-FFF2-40B4-BE49-F238E27FC236}">
                <a16:creationId xmlns:a16="http://schemas.microsoft.com/office/drawing/2014/main" id="{A2118C7B-26ED-6547-AEB8-5B4D903E5D2A}"/>
              </a:ext>
            </a:extLst>
          </p:cNvPr>
          <p:cNvSpPr txBox="1"/>
          <p:nvPr/>
        </p:nvSpPr>
        <p:spPr>
          <a:xfrm>
            <a:off x="386151" y="4124550"/>
            <a:ext cx="9907776" cy="1877437"/>
          </a:xfrm>
          <a:prstGeom prst="rect">
            <a:avLst/>
          </a:prstGeom>
          <a:solidFill>
            <a:schemeClr val="bg1"/>
          </a:solidFill>
        </p:spPr>
        <p:txBody>
          <a:bodyPr wrap="square" rtlCol="0">
            <a:spAutoFit/>
          </a:bodyPr>
          <a:lstStyle/>
          <a:p>
            <a:r>
              <a:rPr lang="fr-BE" sz="3200" b="1" dirty="0" err="1">
                <a:solidFill>
                  <a:schemeClr val="accent5">
                    <a:lumMod val="50000"/>
                  </a:schemeClr>
                </a:solidFill>
                <a:latin typeface="+mj-lt"/>
                <a:ea typeface="SimSun" panose="02010600030101010101" pitchFamily="2" charset="-122"/>
                <a:cs typeface="Helvetica" charset="0"/>
              </a:rPr>
              <a:t>Sake</a:t>
            </a:r>
            <a:r>
              <a:rPr lang="fr-BE" sz="3200" b="1" dirty="0">
                <a:solidFill>
                  <a:schemeClr val="accent5">
                    <a:lumMod val="50000"/>
                  </a:schemeClr>
                </a:solidFill>
                <a:latin typeface="+mj-lt"/>
                <a:ea typeface="SimSun" panose="02010600030101010101" pitchFamily="2" charset="-122"/>
                <a:cs typeface="Helvetica" charset="0"/>
              </a:rPr>
              <a:t> </a:t>
            </a:r>
            <a:r>
              <a:rPr lang="fr-BE" sz="3200" b="1" dirty="0" err="1">
                <a:solidFill>
                  <a:schemeClr val="accent5">
                    <a:lumMod val="50000"/>
                  </a:schemeClr>
                </a:solidFill>
                <a:latin typeface="+mj-lt"/>
                <a:ea typeface="SimSun" panose="02010600030101010101" pitchFamily="2" charset="-122"/>
                <a:cs typeface="Helvetica" charset="0"/>
              </a:rPr>
              <a:t>Masterclass</a:t>
            </a:r>
            <a:endParaRPr lang="fr-BE" sz="1600" b="1" dirty="0">
              <a:solidFill>
                <a:schemeClr val="accent5">
                  <a:lumMod val="50000"/>
                </a:schemeClr>
              </a:solidFill>
              <a:latin typeface="+mj-lt"/>
              <a:ea typeface="SimSun" panose="02010600030101010101" pitchFamily="2" charset="-122"/>
              <a:cs typeface="Helvetica" charset="0"/>
            </a:endParaRPr>
          </a:p>
          <a:p>
            <a:r>
              <a:rPr lang="fr-BE" b="1" dirty="0">
                <a:solidFill>
                  <a:schemeClr val="accent5">
                    <a:lumMod val="50000"/>
                  </a:schemeClr>
                </a:solidFill>
                <a:latin typeface="+mj-lt"/>
                <a:ea typeface="SimSun" panose="02010600030101010101" pitchFamily="2" charset="-122"/>
                <a:cs typeface="Helvetica" charset="0"/>
              </a:rPr>
              <a:t>Peter </a:t>
            </a:r>
            <a:r>
              <a:rPr lang="fr-BE" b="1" dirty="0" err="1">
                <a:solidFill>
                  <a:schemeClr val="accent5">
                    <a:lumMod val="50000"/>
                  </a:schemeClr>
                </a:solidFill>
                <a:latin typeface="+mj-lt"/>
                <a:ea typeface="SimSun" panose="02010600030101010101" pitchFamily="2" charset="-122"/>
                <a:cs typeface="Helvetica" charset="0"/>
              </a:rPr>
              <a:t>Kupers</a:t>
            </a:r>
            <a:r>
              <a:rPr lang="fr-BE" b="1" dirty="0">
                <a:solidFill>
                  <a:schemeClr val="accent5">
                    <a:lumMod val="50000"/>
                  </a:schemeClr>
                </a:solidFill>
                <a:latin typeface="+mj-lt"/>
                <a:ea typeface="SimSun" panose="02010600030101010101" pitchFamily="2" charset="-122"/>
                <a:cs typeface="Helvetica" charset="0"/>
              </a:rPr>
              <a:t> </a:t>
            </a:r>
          </a:p>
          <a:p>
            <a:endParaRPr lang="fr-BE" dirty="0">
              <a:solidFill>
                <a:schemeClr val="accent5">
                  <a:lumMod val="50000"/>
                </a:schemeClr>
              </a:solidFill>
              <a:latin typeface="+mj-lt"/>
              <a:ea typeface="Helvetica" charset="0"/>
              <a:cs typeface="Helvetica" charset="0"/>
            </a:endParaRPr>
          </a:p>
          <a:p>
            <a:r>
              <a:rPr lang="fr-BE" sz="1600" b="1" dirty="0">
                <a:solidFill>
                  <a:schemeClr val="accent5">
                    <a:lumMod val="50000"/>
                  </a:schemeClr>
                </a:solidFill>
                <a:latin typeface="+mj-lt"/>
                <a:ea typeface="SimSun" panose="02010600030101010101" pitchFamily="2" charset="-122"/>
                <a:cs typeface="Helvetica" charset="0"/>
              </a:rPr>
              <a:t>WSET </a:t>
            </a:r>
            <a:r>
              <a:rPr lang="fr-BE" sz="1600" b="1" dirty="0" err="1">
                <a:solidFill>
                  <a:schemeClr val="accent5">
                    <a:lumMod val="50000"/>
                  </a:schemeClr>
                </a:solidFill>
                <a:latin typeface="+mj-lt"/>
                <a:ea typeface="SimSun" panose="02010600030101010101" pitchFamily="2" charset="-122"/>
                <a:cs typeface="Helvetica" charset="0"/>
              </a:rPr>
              <a:t>level</a:t>
            </a:r>
            <a:r>
              <a:rPr lang="fr-BE" sz="1600" b="1" dirty="0">
                <a:solidFill>
                  <a:schemeClr val="accent5">
                    <a:lumMod val="50000"/>
                  </a:schemeClr>
                </a:solidFill>
                <a:latin typeface="+mj-lt"/>
                <a:ea typeface="SimSun" panose="02010600030101010101" pitchFamily="2" charset="-122"/>
                <a:cs typeface="Helvetica" charset="0"/>
              </a:rPr>
              <a:t> 3 in </a:t>
            </a:r>
            <a:r>
              <a:rPr lang="fr-BE" sz="1600" b="1" dirty="0" err="1">
                <a:solidFill>
                  <a:schemeClr val="accent5">
                    <a:lumMod val="50000"/>
                  </a:schemeClr>
                </a:solidFill>
                <a:latin typeface="+mj-lt"/>
                <a:ea typeface="SimSun" panose="02010600030101010101" pitchFamily="2" charset="-122"/>
                <a:cs typeface="Helvetica" charset="0"/>
              </a:rPr>
              <a:t>sake</a:t>
            </a:r>
            <a:r>
              <a:rPr lang="fr-BE" sz="1600" b="1" dirty="0">
                <a:solidFill>
                  <a:schemeClr val="accent5">
                    <a:lumMod val="50000"/>
                  </a:schemeClr>
                </a:solidFill>
                <a:latin typeface="+mj-lt"/>
                <a:ea typeface="SimSun" panose="02010600030101010101" pitchFamily="2" charset="-122"/>
                <a:cs typeface="Helvetica" charset="0"/>
              </a:rPr>
              <a:t> – </a:t>
            </a:r>
            <a:r>
              <a:rPr lang="fr-BE" sz="1600" b="1" dirty="0" err="1">
                <a:solidFill>
                  <a:schemeClr val="accent5">
                    <a:lumMod val="50000"/>
                  </a:schemeClr>
                </a:solidFill>
                <a:latin typeface="+mj-lt"/>
                <a:ea typeface="SimSun" panose="02010600030101010101" pitchFamily="2" charset="-122"/>
                <a:cs typeface="Helvetica" charset="0"/>
              </a:rPr>
              <a:t>Japan</a:t>
            </a:r>
            <a:r>
              <a:rPr lang="fr-BE" sz="1600" b="1" dirty="0">
                <a:solidFill>
                  <a:schemeClr val="accent5">
                    <a:lumMod val="50000"/>
                  </a:schemeClr>
                </a:solidFill>
                <a:latin typeface="+mj-lt"/>
                <a:ea typeface="SimSun" panose="02010600030101010101" pitchFamily="2" charset="-122"/>
                <a:cs typeface="Helvetica" charset="0"/>
              </a:rPr>
              <a:t> Sommelier Association </a:t>
            </a:r>
            <a:r>
              <a:rPr lang="fr-BE" sz="1600" b="1" dirty="0" err="1">
                <a:solidFill>
                  <a:schemeClr val="accent5">
                    <a:lumMod val="50000"/>
                  </a:schemeClr>
                </a:solidFill>
                <a:latin typeface="+mj-lt"/>
                <a:ea typeface="SimSun" panose="02010600030101010101" pitchFamily="2" charset="-122"/>
                <a:cs typeface="Helvetica" charset="0"/>
              </a:rPr>
              <a:t>Sake</a:t>
            </a:r>
            <a:r>
              <a:rPr lang="fr-BE" sz="1600" b="1" dirty="0">
                <a:solidFill>
                  <a:schemeClr val="accent5">
                    <a:lumMod val="50000"/>
                  </a:schemeClr>
                </a:solidFill>
                <a:latin typeface="+mj-lt"/>
                <a:ea typeface="SimSun" panose="02010600030101010101" pitchFamily="2" charset="-122"/>
                <a:cs typeface="Helvetica" charset="0"/>
              </a:rPr>
              <a:t> </a:t>
            </a:r>
            <a:r>
              <a:rPr lang="fr-BE" sz="1600" b="1" dirty="0" err="1">
                <a:solidFill>
                  <a:schemeClr val="accent5">
                    <a:lumMod val="50000"/>
                  </a:schemeClr>
                </a:solidFill>
                <a:latin typeface="+mj-lt"/>
                <a:ea typeface="SimSun" panose="02010600030101010101" pitchFamily="2" charset="-122"/>
                <a:cs typeface="Helvetica" charset="0"/>
              </a:rPr>
              <a:t>diploma</a:t>
            </a:r>
            <a:r>
              <a:rPr lang="fr-BE" sz="1600" b="1" dirty="0">
                <a:solidFill>
                  <a:schemeClr val="accent5">
                    <a:lumMod val="50000"/>
                  </a:schemeClr>
                </a:solidFill>
                <a:latin typeface="+mj-lt"/>
                <a:ea typeface="SimSun" panose="02010600030101010101" pitchFamily="2" charset="-122"/>
                <a:cs typeface="Helvetica" charset="0"/>
              </a:rPr>
              <a:t> </a:t>
            </a:r>
            <a:r>
              <a:rPr lang="fr-BE" sz="1600" b="1" dirty="0" err="1">
                <a:solidFill>
                  <a:schemeClr val="accent5">
                    <a:lumMod val="50000"/>
                  </a:schemeClr>
                </a:solidFill>
                <a:latin typeface="+mj-lt"/>
                <a:ea typeface="SimSun" panose="02010600030101010101" pitchFamily="2" charset="-122"/>
                <a:cs typeface="Helvetica" charset="0"/>
              </a:rPr>
              <a:t>holder</a:t>
            </a:r>
            <a:endParaRPr lang="fr-BE" sz="1600" b="1" dirty="0">
              <a:solidFill>
                <a:schemeClr val="accent5">
                  <a:lumMod val="50000"/>
                </a:schemeClr>
              </a:solidFill>
              <a:latin typeface="+mj-lt"/>
              <a:ea typeface="SimSun" panose="02010600030101010101" pitchFamily="2" charset="-122"/>
              <a:cs typeface="Helvetica" charset="0"/>
            </a:endParaRPr>
          </a:p>
          <a:p>
            <a:r>
              <a:rPr lang="fr-BE" sz="1600" b="1" dirty="0">
                <a:solidFill>
                  <a:schemeClr val="accent5">
                    <a:lumMod val="50000"/>
                  </a:schemeClr>
                </a:solidFill>
                <a:latin typeface="+mj-lt"/>
                <a:ea typeface="SimSun" panose="02010600030101010101" pitchFamily="2" charset="-122"/>
                <a:cs typeface="Helvetica" charset="0"/>
                <a:hlinkClick r:id="rId2">
                  <a:extLst>
                    <a:ext uri="{A12FA001-AC4F-418D-AE19-62706E023703}">
                      <ahyp:hlinkClr xmlns:ahyp="http://schemas.microsoft.com/office/drawing/2018/hyperlinkcolor" val="tx"/>
                    </a:ext>
                  </a:extLst>
                </a:hlinkClick>
              </a:rPr>
              <a:t>https://kanpai.eu</a:t>
            </a:r>
            <a:r>
              <a:rPr lang="fr-BE" sz="1600" b="1" dirty="0">
                <a:solidFill>
                  <a:schemeClr val="accent5">
                    <a:lumMod val="50000"/>
                  </a:schemeClr>
                </a:solidFill>
                <a:latin typeface="+mj-lt"/>
                <a:ea typeface="SimSun" panose="02010600030101010101" pitchFamily="2" charset="-122"/>
                <a:cs typeface="Helvetica" charset="0"/>
              </a:rPr>
              <a:t> – </a:t>
            </a:r>
            <a:r>
              <a:rPr lang="fr-BE" sz="1600" b="1" dirty="0" err="1">
                <a:solidFill>
                  <a:schemeClr val="accent5">
                    <a:lumMod val="50000"/>
                  </a:schemeClr>
                </a:solidFill>
                <a:latin typeface="+mj-lt"/>
                <a:ea typeface="SimSun" panose="02010600030101010101" pitchFamily="2" charset="-122"/>
                <a:cs typeface="Helvetica" charset="0"/>
              </a:rPr>
              <a:t>info@kanpai.eu</a:t>
            </a:r>
            <a:r>
              <a:rPr lang="fr-BE" sz="1600" b="1" dirty="0">
                <a:solidFill>
                  <a:schemeClr val="accent5">
                    <a:lumMod val="50000"/>
                  </a:schemeClr>
                </a:solidFill>
                <a:latin typeface="+mj-lt"/>
                <a:ea typeface="SimSun" panose="02010600030101010101" pitchFamily="2" charset="-122"/>
                <a:cs typeface="Helvetica" charset="0"/>
              </a:rPr>
              <a:t> </a:t>
            </a:r>
          </a:p>
          <a:p>
            <a:r>
              <a:rPr lang="fr-BE" sz="1600" b="1" dirty="0">
                <a:solidFill>
                  <a:schemeClr val="accent5">
                    <a:lumMod val="50000"/>
                  </a:schemeClr>
                </a:solidFill>
                <a:latin typeface="+mj-lt"/>
                <a:ea typeface="SimSun" panose="02010600030101010101" pitchFamily="2" charset="-122"/>
                <a:cs typeface="Helvetica" charset="0"/>
              </a:rPr>
              <a:t>     @</a:t>
            </a:r>
            <a:r>
              <a:rPr lang="fr-BE" sz="1600" b="1" dirty="0" err="1">
                <a:solidFill>
                  <a:schemeClr val="accent5">
                    <a:lumMod val="50000"/>
                  </a:schemeClr>
                </a:solidFill>
                <a:latin typeface="+mj-lt"/>
                <a:ea typeface="SimSun" panose="02010600030101010101" pitchFamily="2" charset="-122"/>
                <a:cs typeface="Helvetica" charset="0"/>
              </a:rPr>
              <a:t>PeterKupers</a:t>
            </a:r>
            <a:endParaRPr lang="fr-BE" sz="1600" b="1" dirty="0">
              <a:solidFill>
                <a:schemeClr val="accent5">
                  <a:lumMod val="50000"/>
                </a:schemeClr>
              </a:solidFill>
              <a:latin typeface="+mj-lt"/>
              <a:ea typeface="SimSun" panose="02010600030101010101" pitchFamily="2" charset="-122"/>
              <a:cs typeface="Helvetica" charset="0"/>
            </a:endParaRPr>
          </a:p>
        </p:txBody>
      </p:sp>
      <p:pic>
        <p:nvPicPr>
          <p:cNvPr id="4" name="Picture 6">
            <a:extLst>
              <a:ext uri="{FF2B5EF4-FFF2-40B4-BE49-F238E27FC236}">
                <a16:creationId xmlns:a16="http://schemas.microsoft.com/office/drawing/2014/main" id="{F3D3A548-878B-6140-BA02-F70E63B75A9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86151" y="5658694"/>
            <a:ext cx="476514" cy="393386"/>
          </a:xfrm>
          <a:prstGeom prst="rect">
            <a:avLst/>
          </a:prstGeom>
        </p:spPr>
      </p:pic>
      <p:pic>
        <p:nvPicPr>
          <p:cNvPr id="9" name="Afbeelding 8">
            <a:extLst>
              <a:ext uri="{FF2B5EF4-FFF2-40B4-BE49-F238E27FC236}">
                <a16:creationId xmlns:a16="http://schemas.microsoft.com/office/drawing/2014/main" id="{14D982DD-CD9F-8A40-82F7-58850C5738E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912892"/>
            <a:ext cx="12192000" cy="4937256"/>
          </a:xfrm>
          <a:prstGeom prst="rect">
            <a:avLst/>
          </a:prstGeom>
        </p:spPr>
      </p:pic>
      <p:pic>
        <p:nvPicPr>
          <p:cNvPr id="7" name="Afbeelding 6">
            <a:extLst>
              <a:ext uri="{FF2B5EF4-FFF2-40B4-BE49-F238E27FC236}">
                <a16:creationId xmlns:a16="http://schemas.microsoft.com/office/drawing/2014/main" id="{0D30C5D3-FC87-EF47-9902-BEA922541C35}"/>
              </a:ext>
            </a:extLst>
          </p:cNvPr>
          <p:cNvPicPr>
            <a:picLocks noChangeAspect="1"/>
          </p:cNvPicPr>
          <p:nvPr/>
        </p:nvPicPr>
        <p:blipFill>
          <a:blip r:embed="rId5"/>
          <a:stretch>
            <a:fillRect/>
          </a:stretch>
        </p:blipFill>
        <p:spPr>
          <a:xfrm>
            <a:off x="8608002" y="6102173"/>
            <a:ext cx="3371850" cy="624976"/>
          </a:xfrm>
          <a:prstGeom prst="rect">
            <a:avLst/>
          </a:prstGeom>
        </p:spPr>
      </p:pic>
    </p:spTree>
    <p:extLst>
      <p:ext uri="{BB962C8B-B14F-4D97-AF65-F5344CB8AC3E}">
        <p14:creationId xmlns:p14="http://schemas.microsoft.com/office/powerpoint/2010/main" val="1913237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kstvak 7"/>
          <p:cNvSpPr txBox="1"/>
          <p:nvPr/>
        </p:nvSpPr>
        <p:spPr>
          <a:xfrm>
            <a:off x="6235700" y="1036754"/>
            <a:ext cx="5219700" cy="5355312"/>
          </a:xfrm>
          <a:prstGeom prst="rect">
            <a:avLst/>
          </a:prstGeom>
          <a:noFill/>
        </p:spPr>
        <p:txBody>
          <a:bodyPr wrap="square" rtlCol="0">
            <a:spAutoFit/>
          </a:bodyPr>
          <a:lstStyle/>
          <a:p>
            <a:pPr marL="285750" indent="-285750">
              <a:buClr>
                <a:schemeClr val="accent5">
                  <a:lumMod val="50000"/>
                </a:schemeClr>
              </a:buClr>
              <a:buSzPct val="60000"/>
              <a:buFont typeface="Wingdings" charset="2"/>
              <a:buChar char="q"/>
            </a:pPr>
            <a:r>
              <a:rPr lang="nl-NL" b="1" dirty="0">
                <a:solidFill>
                  <a:schemeClr val="accent5">
                    <a:lumMod val="50000"/>
                  </a:schemeClr>
                </a:solidFill>
                <a:latin typeface="+mj-lt"/>
              </a:rPr>
              <a:t>Doel: </a:t>
            </a:r>
            <a:r>
              <a:rPr lang="nl-NL" dirty="0">
                <a:solidFill>
                  <a:schemeClr val="accent5">
                    <a:lumMod val="50000"/>
                  </a:schemeClr>
                </a:solidFill>
                <a:latin typeface="+mj-lt"/>
              </a:rPr>
              <a:t>de buitenste lagen rond de rijstkorrel verwijderen</a:t>
            </a:r>
          </a:p>
          <a:p>
            <a:pPr marL="285750" indent="-285750">
              <a:buClr>
                <a:schemeClr val="accent5">
                  <a:lumMod val="50000"/>
                </a:schemeClr>
              </a:buClr>
              <a:buSzPct val="60000"/>
              <a:buFont typeface="Wingdings" charset="2"/>
              <a:buChar char="q"/>
            </a:pPr>
            <a:endParaRPr lang="nl-NL" dirty="0">
              <a:solidFill>
                <a:schemeClr val="accent5">
                  <a:lumMod val="50000"/>
                </a:schemeClr>
              </a:solidFill>
              <a:latin typeface="+mj-lt"/>
            </a:endParaRPr>
          </a:p>
          <a:p>
            <a:pPr marL="285750" indent="-285750">
              <a:buClr>
                <a:schemeClr val="accent5">
                  <a:lumMod val="50000"/>
                </a:schemeClr>
              </a:buClr>
              <a:buSzPct val="60000"/>
              <a:buFont typeface="Wingdings" charset="2"/>
              <a:buChar char="q"/>
            </a:pPr>
            <a:r>
              <a:rPr lang="nl-NL" b="1" dirty="0">
                <a:solidFill>
                  <a:schemeClr val="accent5">
                    <a:lumMod val="50000"/>
                  </a:schemeClr>
                </a:solidFill>
                <a:latin typeface="+mj-lt"/>
              </a:rPr>
              <a:t>Invloed op de sake</a:t>
            </a:r>
          </a:p>
          <a:p>
            <a:pPr marL="285750" indent="-285750">
              <a:buClr>
                <a:schemeClr val="accent5">
                  <a:lumMod val="50000"/>
                </a:schemeClr>
              </a:buClr>
              <a:buSzPct val="60000"/>
              <a:buFont typeface="Wingdings" charset="2"/>
              <a:buChar char="q"/>
            </a:pPr>
            <a:endParaRPr lang="nl-NL" b="1" dirty="0">
              <a:solidFill>
                <a:schemeClr val="accent5">
                  <a:lumMod val="50000"/>
                </a:schemeClr>
              </a:solidFill>
              <a:latin typeface="+mj-lt"/>
            </a:endParaRPr>
          </a:p>
          <a:p>
            <a:pPr marL="742950" lvl="1" indent="-285750">
              <a:buClr>
                <a:schemeClr val="accent5">
                  <a:lumMod val="50000"/>
                </a:schemeClr>
              </a:buClr>
              <a:buSzPct val="60000"/>
              <a:buFont typeface="Courier New" charset="0"/>
              <a:buChar char="o"/>
            </a:pPr>
            <a:r>
              <a:rPr lang="nl-NL" dirty="0">
                <a:solidFill>
                  <a:schemeClr val="accent5">
                    <a:lumMod val="50000"/>
                  </a:schemeClr>
                </a:solidFill>
                <a:latin typeface="+mj-lt"/>
              </a:rPr>
              <a:t>Hoe meer je verwijdert van de rijstkorrel, hoe minder voedingstoffen dat deze nog zal bevatten naast zetmeel</a:t>
            </a:r>
          </a:p>
          <a:p>
            <a:pPr marL="285750" indent="-285750">
              <a:buClr>
                <a:schemeClr val="accent5">
                  <a:lumMod val="50000"/>
                </a:schemeClr>
              </a:buClr>
              <a:buSzPct val="60000"/>
              <a:buFont typeface="Courier New" charset="0"/>
              <a:buChar char="o"/>
            </a:pPr>
            <a:endParaRPr lang="nl-NL" dirty="0">
              <a:solidFill>
                <a:schemeClr val="accent5">
                  <a:lumMod val="50000"/>
                </a:schemeClr>
              </a:solidFill>
              <a:latin typeface="+mj-lt"/>
            </a:endParaRPr>
          </a:p>
          <a:p>
            <a:pPr marL="742950" lvl="1" indent="-285750">
              <a:buClr>
                <a:schemeClr val="accent5">
                  <a:lumMod val="50000"/>
                </a:schemeClr>
              </a:buClr>
              <a:buSzPct val="60000"/>
              <a:buFont typeface="Courier New" charset="0"/>
              <a:buChar char="o"/>
            </a:pPr>
            <a:r>
              <a:rPr lang="nl-NL" dirty="0">
                <a:solidFill>
                  <a:schemeClr val="accent5">
                    <a:lumMod val="50000"/>
                  </a:schemeClr>
                </a:solidFill>
                <a:latin typeface="+mj-lt"/>
              </a:rPr>
              <a:t>Dit heeft een belangrijke impact op de gisting (hoe meer voedingsstoffen aanwezig, hoe korter en krachtiger de gisting)</a:t>
            </a:r>
          </a:p>
          <a:p>
            <a:pPr marL="285750" indent="-285750">
              <a:buClr>
                <a:schemeClr val="accent5">
                  <a:lumMod val="50000"/>
                </a:schemeClr>
              </a:buClr>
              <a:buSzPct val="60000"/>
              <a:buFont typeface="Wingdings" charset="2"/>
              <a:buChar char="q"/>
            </a:pPr>
            <a:endParaRPr lang="nl-NL" dirty="0">
              <a:solidFill>
                <a:schemeClr val="accent5">
                  <a:lumMod val="50000"/>
                </a:schemeClr>
              </a:solidFill>
              <a:latin typeface="+mj-lt"/>
            </a:endParaRPr>
          </a:p>
          <a:p>
            <a:pPr marL="285750" indent="-285750">
              <a:buClr>
                <a:schemeClr val="accent5">
                  <a:lumMod val="50000"/>
                </a:schemeClr>
              </a:buClr>
              <a:buSzPct val="60000"/>
              <a:buFont typeface="Wingdings" charset="2"/>
              <a:buChar char="q"/>
            </a:pPr>
            <a:r>
              <a:rPr lang="nl-NL" b="1" dirty="0">
                <a:solidFill>
                  <a:schemeClr val="accent5">
                    <a:lumMod val="50000"/>
                  </a:schemeClr>
                </a:solidFill>
                <a:latin typeface="+mj-lt"/>
              </a:rPr>
              <a:t>Duurtijd</a:t>
            </a:r>
          </a:p>
          <a:p>
            <a:pPr marL="285750" indent="-285750">
              <a:buClr>
                <a:schemeClr val="accent5">
                  <a:lumMod val="50000"/>
                </a:schemeClr>
              </a:buClr>
              <a:buSzPct val="60000"/>
              <a:buFont typeface="Wingdings" charset="2"/>
              <a:buChar char="q"/>
            </a:pPr>
            <a:endParaRPr lang="nl-NL" dirty="0">
              <a:solidFill>
                <a:schemeClr val="accent5">
                  <a:lumMod val="50000"/>
                </a:schemeClr>
              </a:solidFill>
              <a:latin typeface="+mj-lt"/>
            </a:endParaRPr>
          </a:p>
          <a:p>
            <a:pPr marL="742950" lvl="1" indent="-285750">
              <a:buClr>
                <a:schemeClr val="accent5">
                  <a:lumMod val="50000"/>
                </a:schemeClr>
              </a:buClr>
              <a:buSzPct val="60000"/>
              <a:buFont typeface="Courier New" charset="0"/>
              <a:buChar char="o"/>
            </a:pPr>
            <a:r>
              <a:rPr lang="nl-NL" dirty="0">
                <a:solidFill>
                  <a:schemeClr val="accent5">
                    <a:lumMod val="50000"/>
                  </a:schemeClr>
                </a:solidFill>
                <a:latin typeface="+mj-lt"/>
              </a:rPr>
              <a:t>10 uur voor 70% </a:t>
            </a:r>
            <a:r>
              <a:rPr lang="nl-NL" dirty="0" err="1">
                <a:solidFill>
                  <a:schemeClr val="accent5">
                    <a:lumMod val="50000"/>
                  </a:schemeClr>
                </a:solidFill>
                <a:latin typeface="+mj-lt"/>
              </a:rPr>
              <a:t>seimaibuai</a:t>
            </a:r>
            <a:endParaRPr lang="nl-NL" dirty="0">
              <a:solidFill>
                <a:schemeClr val="accent5">
                  <a:lumMod val="50000"/>
                </a:schemeClr>
              </a:solidFill>
              <a:latin typeface="+mj-lt"/>
            </a:endParaRPr>
          </a:p>
          <a:p>
            <a:pPr marL="742950" lvl="1" indent="-285750">
              <a:buClr>
                <a:schemeClr val="accent5">
                  <a:lumMod val="50000"/>
                </a:schemeClr>
              </a:buClr>
              <a:buSzPct val="60000"/>
              <a:buFont typeface="Courier New" charset="0"/>
              <a:buChar char="o"/>
            </a:pPr>
            <a:endParaRPr lang="nl-NL" dirty="0">
              <a:solidFill>
                <a:schemeClr val="accent5">
                  <a:lumMod val="50000"/>
                </a:schemeClr>
              </a:solidFill>
              <a:latin typeface="+mj-lt"/>
            </a:endParaRPr>
          </a:p>
          <a:p>
            <a:pPr marL="742950" lvl="1" indent="-285750">
              <a:buClr>
                <a:schemeClr val="accent5">
                  <a:lumMod val="50000"/>
                </a:schemeClr>
              </a:buClr>
              <a:buSzPct val="60000"/>
              <a:buFont typeface="Courier New" charset="0"/>
              <a:buChar char="o"/>
            </a:pPr>
            <a:r>
              <a:rPr lang="nl-NL" dirty="0">
                <a:solidFill>
                  <a:schemeClr val="accent5">
                    <a:lumMod val="50000"/>
                  </a:schemeClr>
                </a:solidFill>
                <a:latin typeface="+mj-lt"/>
              </a:rPr>
              <a:t>45 uur voor 50% </a:t>
            </a:r>
            <a:r>
              <a:rPr lang="nl-NL" dirty="0" err="1">
                <a:solidFill>
                  <a:schemeClr val="accent5">
                    <a:lumMod val="50000"/>
                  </a:schemeClr>
                </a:solidFill>
                <a:latin typeface="+mj-lt"/>
              </a:rPr>
              <a:t>seimaibuai</a:t>
            </a:r>
            <a:endParaRPr lang="nl-NL" dirty="0">
              <a:solidFill>
                <a:schemeClr val="accent5">
                  <a:lumMod val="50000"/>
                </a:schemeClr>
              </a:solidFill>
              <a:latin typeface="+mj-lt"/>
            </a:endParaRPr>
          </a:p>
          <a:p>
            <a:pPr marL="742950" lvl="1" indent="-285750">
              <a:buClr>
                <a:srgbClr val="421A64"/>
              </a:buClr>
              <a:buSzPct val="60000"/>
              <a:buFont typeface="Wingdings" charset="2"/>
              <a:buChar char="q"/>
            </a:pPr>
            <a:endParaRPr lang="nl-NL" dirty="0">
              <a:solidFill>
                <a:schemeClr val="accent5">
                  <a:lumMod val="50000"/>
                </a:schemeClr>
              </a:solidFill>
              <a:latin typeface="+mj-lt"/>
            </a:endParaRPr>
          </a:p>
        </p:txBody>
      </p:sp>
      <p:pic>
        <p:nvPicPr>
          <p:cNvPr id="4" name="Afbeelding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20334" y="1100444"/>
            <a:ext cx="3946965" cy="4812037"/>
          </a:xfrm>
          <a:prstGeom prst="rect">
            <a:avLst/>
          </a:prstGeom>
        </p:spPr>
      </p:pic>
      <p:pic>
        <p:nvPicPr>
          <p:cNvPr id="10" name="Afbeelding 9">
            <a:extLst>
              <a:ext uri="{FF2B5EF4-FFF2-40B4-BE49-F238E27FC236}">
                <a16:creationId xmlns:a16="http://schemas.microsoft.com/office/drawing/2014/main" id="{05FDE1A7-FAAD-8642-BA56-1F7D167275C7}"/>
              </a:ext>
            </a:extLst>
          </p:cNvPr>
          <p:cNvPicPr>
            <a:picLocks noChangeAspect="1"/>
          </p:cNvPicPr>
          <p:nvPr/>
        </p:nvPicPr>
        <p:blipFill>
          <a:blip r:embed="rId4"/>
          <a:stretch>
            <a:fillRect/>
          </a:stretch>
        </p:blipFill>
        <p:spPr>
          <a:xfrm>
            <a:off x="100013" y="6196365"/>
            <a:ext cx="3371850" cy="624976"/>
          </a:xfrm>
          <a:prstGeom prst="rect">
            <a:avLst/>
          </a:prstGeom>
        </p:spPr>
      </p:pic>
      <p:sp>
        <p:nvSpPr>
          <p:cNvPr id="11" name="Tekstvak 10">
            <a:extLst>
              <a:ext uri="{FF2B5EF4-FFF2-40B4-BE49-F238E27FC236}">
                <a16:creationId xmlns:a16="http://schemas.microsoft.com/office/drawing/2014/main" id="{8D340E31-CF49-664B-8096-3BB688C5A72B}"/>
              </a:ext>
            </a:extLst>
          </p:cNvPr>
          <p:cNvSpPr txBox="1"/>
          <p:nvPr/>
        </p:nvSpPr>
        <p:spPr>
          <a:xfrm>
            <a:off x="3988969" y="168123"/>
            <a:ext cx="7833195" cy="584775"/>
          </a:xfrm>
          <a:prstGeom prst="rect">
            <a:avLst/>
          </a:prstGeom>
          <a:noFill/>
        </p:spPr>
        <p:txBody>
          <a:bodyPr wrap="square" rtlCol="0">
            <a:spAutoFit/>
          </a:bodyPr>
          <a:lstStyle/>
          <a:p>
            <a:pPr algn="r"/>
            <a:r>
              <a:rPr lang="nl-NL" sz="3200" dirty="0">
                <a:solidFill>
                  <a:schemeClr val="accent5">
                    <a:lumMod val="50000"/>
                  </a:schemeClr>
                </a:solidFill>
                <a:latin typeface="+mj-lt"/>
                <a:ea typeface="SimSun" panose="02010600030101010101" pitchFamily="2" charset="-122"/>
                <a:cs typeface="Helvetica" charset="0"/>
              </a:rPr>
              <a:t>Het polijsten van rijst</a:t>
            </a:r>
          </a:p>
        </p:txBody>
      </p:sp>
    </p:spTree>
    <p:extLst>
      <p:ext uri="{BB962C8B-B14F-4D97-AF65-F5344CB8AC3E}">
        <p14:creationId xmlns:p14="http://schemas.microsoft.com/office/powerpoint/2010/main" val="40809564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6" name="Rechte verbindingslijn 25"/>
          <p:cNvCxnSpPr/>
          <p:nvPr/>
        </p:nvCxnSpPr>
        <p:spPr>
          <a:xfrm>
            <a:off x="100013" y="848304"/>
            <a:ext cx="12304295" cy="0"/>
          </a:xfrm>
          <a:prstGeom prst="line">
            <a:avLst/>
          </a:prstGeom>
          <a:ln>
            <a:solidFill>
              <a:srgbClr val="471C69">
                <a:alpha val="20000"/>
              </a:srgbClr>
            </a:solidFill>
          </a:ln>
        </p:spPr>
        <p:style>
          <a:lnRef idx="1">
            <a:schemeClr val="accent1"/>
          </a:lnRef>
          <a:fillRef idx="0">
            <a:schemeClr val="accent1"/>
          </a:fillRef>
          <a:effectRef idx="0">
            <a:schemeClr val="accent1"/>
          </a:effectRef>
          <a:fontRef idx="minor">
            <a:schemeClr val="tx1"/>
          </a:fontRef>
        </p:style>
      </p:cxnSp>
      <p:cxnSp>
        <p:nvCxnSpPr>
          <p:cNvPr id="28" name="Rechte verbindingslijn 27"/>
          <p:cNvCxnSpPr/>
          <p:nvPr/>
        </p:nvCxnSpPr>
        <p:spPr>
          <a:xfrm>
            <a:off x="-112295" y="6164622"/>
            <a:ext cx="12304295" cy="0"/>
          </a:xfrm>
          <a:prstGeom prst="line">
            <a:avLst/>
          </a:prstGeom>
          <a:ln>
            <a:solidFill>
              <a:srgbClr val="471C69">
                <a:alpha val="20000"/>
              </a:srgbClr>
            </a:solidFill>
          </a:ln>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1"/>
            <a:ext cx="3576629" cy="848303"/>
          </a:xfrm>
          <a:prstGeom prst="rect">
            <a:avLst/>
          </a:prstGeom>
        </p:spPr>
      </p:pic>
      <p:sp>
        <p:nvSpPr>
          <p:cNvPr id="57" name="Tekstvak 56"/>
          <p:cNvSpPr txBox="1"/>
          <p:nvPr/>
        </p:nvSpPr>
        <p:spPr>
          <a:xfrm>
            <a:off x="4230463" y="157163"/>
            <a:ext cx="7833195" cy="461665"/>
          </a:xfrm>
          <a:prstGeom prst="rect">
            <a:avLst/>
          </a:prstGeom>
          <a:noFill/>
        </p:spPr>
        <p:txBody>
          <a:bodyPr wrap="square" rtlCol="0">
            <a:spAutoFit/>
          </a:bodyPr>
          <a:lstStyle/>
          <a:p>
            <a:pPr algn="r"/>
            <a:r>
              <a:rPr lang="nl-NL" sz="2400" dirty="0">
                <a:solidFill>
                  <a:srgbClr val="421A64"/>
                </a:solidFill>
                <a:latin typeface="Helvetica" charset="0"/>
                <a:ea typeface="Helvetica" charset="0"/>
                <a:cs typeface="Helvetica" charset="0"/>
              </a:rPr>
              <a:t>De ingrediënten van sake: rijst</a:t>
            </a:r>
          </a:p>
        </p:txBody>
      </p:sp>
      <p:sp>
        <p:nvSpPr>
          <p:cNvPr id="9" name="Tekstvak 8"/>
          <p:cNvSpPr txBox="1"/>
          <p:nvPr/>
        </p:nvSpPr>
        <p:spPr>
          <a:xfrm>
            <a:off x="2122515" y="5856845"/>
            <a:ext cx="4086225" cy="307777"/>
          </a:xfrm>
          <a:prstGeom prst="rect">
            <a:avLst/>
          </a:prstGeom>
          <a:noFill/>
        </p:spPr>
        <p:txBody>
          <a:bodyPr wrap="square" rtlCol="0">
            <a:spAutoFit/>
          </a:bodyPr>
          <a:lstStyle/>
          <a:p>
            <a:r>
              <a:rPr lang="nl-NL" sz="1400" dirty="0"/>
              <a:t>Chiba-ken</a:t>
            </a:r>
          </a:p>
        </p:txBody>
      </p:sp>
      <p:pic>
        <p:nvPicPr>
          <p:cNvPr id="5" name="Afbeelding 4">
            <a:extLst>
              <a:ext uri="{FF2B5EF4-FFF2-40B4-BE49-F238E27FC236}">
                <a16:creationId xmlns:a16="http://schemas.microsoft.com/office/drawing/2014/main" id="{B6251E0F-6B54-CF46-83A0-EF0FAEBEA06C}"/>
              </a:ext>
            </a:extLst>
          </p:cNvPr>
          <p:cNvPicPr>
            <a:picLocks noChangeAspect="1"/>
          </p:cNvPicPr>
          <p:nvPr/>
        </p:nvPicPr>
        <p:blipFill>
          <a:blip r:embed="rId4"/>
          <a:stretch>
            <a:fillRect/>
          </a:stretch>
        </p:blipFill>
        <p:spPr>
          <a:xfrm>
            <a:off x="1" y="-2741083"/>
            <a:ext cx="12504320" cy="12656282"/>
          </a:xfrm>
          <a:prstGeom prst="rect">
            <a:avLst/>
          </a:prstGeom>
        </p:spPr>
      </p:pic>
    </p:spTree>
    <p:extLst>
      <p:ext uri="{BB962C8B-B14F-4D97-AF65-F5344CB8AC3E}">
        <p14:creationId xmlns:p14="http://schemas.microsoft.com/office/powerpoint/2010/main" val="33499046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Diagram 8"/>
          <p:cNvGraphicFramePr/>
          <p:nvPr>
            <p:extLst>
              <p:ext uri="{D42A27DB-BD31-4B8C-83A1-F6EECF244321}">
                <p14:modId xmlns:p14="http://schemas.microsoft.com/office/powerpoint/2010/main" val="90779255"/>
              </p:ext>
            </p:extLst>
          </p:nvPr>
        </p:nvGraphicFramePr>
        <p:xfrm>
          <a:off x="2631447" y="1381367"/>
          <a:ext cx="6753185" cy="470913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3" name="Tekstvak 12"/>
          <p:cNvSpPr txBox="1"/>
          <p:nvPr/>
        </p:nvSpPr>
        <p:spPr>
          <a:xfrm>
            <a:off x="4720338" y="4826643"/>
            <a:ext cx="2639028" cy="830997"/>
          </a:xfrm>
          <a:prstGeom prst="rect">
            <a:avLst/>
          </a:prstGeom>
          <a:noFill/>
        </p:spPr>
        <p:txBody>
          <a:bodyPr wrap="square" rtlCol="0">
            <a:spAutoFit/>
          </a:bodyPr>
          <a:lstStyle/>
          <a:p>
            <a:pPr algn="ctr"/>
            <a:r>
              <a:rPr lang="nl-NL" sz="1600" dirty="0">
                <a:solidFill>
                  <a:schemeClr val="accent5">
                    <a:lumMod val="50000"/>
                  </a:schemeClr>
                </a:solidFill>
                <a:latin typeface="+mj-lt"/>
                <a:ea typeface="Helvetica" charset="0"/>
                <a:cs typeface="Helvetica" charset="0"/>
              </a:rPr>
              <a:t>69%</a:t>
            </a:r>
          </a:p>
          <a:p>
            <a:pPr algn="ctr"/>
            <a:r>
              <a:rPr lang="nl-NL" sz="1600" dirty="0">
                <a:solidFill>
                  <a:schemeClr val="accent5">
                    <a:lumMod val="50000"/>
                  </a:schemeClr>
                </a:solidFill>
                <a:latin typeface="+mj-lt"/>
                <a:ea typeface="Helvetica" charset="0"/>
                <a:cs typeface="Helvetica" charset="0"/>
              </a:rPr>
              <a:t>Non-premium sake</a:t>
            </a:r>
          </a:p>
          <a:p>
            <a:pPr algn="ctr"/>
            <a:r>
              <a:rPr lang="ja-JP" altLang="en-US" sz="1400" dirty="0">
                <a:solidFill>
                  <a:schemeClr val="accent5">
                    <a:lumMod val="50000"/>
                  </a:schemeClr>
                </a:solidFill>
                <a:latin typeface="+mj-lt"/>
                <a:ea typeface="MS PGothic" charset="-128"/>
                <a:cs typeface="MS PGothic" charset="-128"/>
              </a:rPr>
              <a:t>普通酒</a:t>
            </a:r>
            <a:endParaRPr lang="nl-NL" sz="1600" dirty="0">
              <a:solidFill>
                <a:schemeClr val="accent5">
                  <a:lumMod val="50000"/>
                </a:schemeClr>
              </a:solidFill>
              <a:latin typeface="+mj-lt"/>
              <a:ea typeface="MS PGothic" charset="-128"/>
              <a:cs typeface="MS PGothic" charset="-128"/>
            </a:endParaRPr>
          </a:p>
        </p:txBody>
      </p:sp>
      <p:sp>
        <p:nvSpPr>
          <p:cNvPr id="20" name="Tekstvak 19"/>
          <p:cNvSpPr txBox="1"/>
          <p:nvPr/>
        </p:nvSpPr>
        <p:spPr>
          <a:xfrm>
            <a:off x="4720338" y="3590358"/>
            <a:ext cx="2639028" cy="338554"/>
          </a:xfrm>
          <a:prstGeom prst="rect">
            <a:avLst/>
          </a:prstGeom>
          <a:noFill/>
        </p:spPr>
        <p:txBody>
          <a:bodyPr wrap="square" rtlCol="0">
            <a:spAutoFit/>
          </a:bodyPr>
          <a:lstStyle/>
          <a:p>
            <a:pPr algn="ctr"/>
            <a:r>
              <a:rPr lang="nl-NL" sz="1600">
                <a:solidFill>
                  <a:schemeClr val="accent5">
                    <a:lumMod val="50000"/>
                  </a:schemeClr>
                </a:solidFill>
                <a:latin typeface="+mj-lt"/>
                <a:ea typeface="Helvetica" charset="0"/>
                <a:cs typeface="Helvetica" charset="0"/>
              </a:rPr>
              <a:t>11%</a:t>
            </a:r>
            <a:endParaRPr lang="nl-NL" sz="1600" dirty="0">
              <a:solidFill>
                <a:schemeClr val="accent5">
                  <a:lumMod val="50000"/>
                </a:schemeClr>
              </a:solidFill>
              <a:latin typeface="+mj-lt"/>
              <a:ea typeface="Helvetica" charset="0"/>
              <a:cs typeface="Helvetica" charset="0"/>
            </a:endParaRPr>
          </a:p>
        </p:txBody>
      </p:sp>
      <p:sp>
        <p:nvSpPr>
          <p:cNvPr id="21" name="Tekstvak 20"/>
          <p:cNvSpPr txBox="1"/>
          <p:nvPr/>
        </p:nvSpPr>
        <p:spPr>
          <a:xfrm>
            <a:off x="4720338" y="2692627"/>
            <a:ext cx="2639028" cy="338554"/>
          </a:xfrm>
          <a:prstGeom prst="rect">
            <a:avLst/>
          </a:prstGeom>
          <a:noFill/>
        </p:spPr>
        <p:txBody>
          <a:bodyPr wrap="square" rtlCol="0">
            <a:spAutoFit/>
          </a:bodyPr>
          <a:lstStyle/>
          <a:p>
            <a:pPr algn="ctr"/>
            <a:r>
              <a:rPr lang="nl-NL" sz="1600">
                <a:solidFill>
                  <a:schemeClr val="accent5">
                    <a:lumMod val="50000"/>
                  </a:schemeClr>
                </a:solidFill>
                <a:latin typeface="+mj-lt"/>
                <a:ea typeface="Helvetica" charset="0"/>
                <a:cs typeface="Helvetica" charset="0"/>
              </a:rPr>
              <a:t>10%</a:t>
            </a:r>
            <a:endParaRPr lang="nl-NL" sz="1600" dirty="0">
              <a:solidFill>
                <a:schemeClr val="accent5">
                  <a:lumMod val="50000"/>
                </a:schemeClr>
              </a:solidFill>
              <a:latin typeface="+mj-lt"/>
              <a:ea typeface="Helvetica" charset="0"/>
              <a:cs typeface="Helvetica" charset="0"/>
            </a:endParaRPr>
          </a:p>
        </p:txBody>
      </p:sp>
      <p:sp>
        <p:nvSpPr>
          <p:cNvPr id="22" name="Tekstvak 21"/>
          <p:cNvSpPr txBox="1"/>
          <p:nvPr/>
        </p:nvSpPr>
        <p:spPr>
          <a:xfrm>
            <a:off x="5543681" y="2056477"/>
            <a:ext cx="494209" cy="338554"/>
          </a:xfrm>
          <a:prstGeom prst="rect">
            <a:avLst/>
          </a:prstGeom>
          <a:noFill/>
        </p:spPr>
        <p:txBody>
          <a:bodyPr wrap="square" rtlCol="0">
            <a:spAutoFit/>
          </a:bodyPr>
          <a:lstStyle/>
          <a:p>
            <a:pPr algn="ctr"/>
            <a:r>
              <a:rPr lang="nl-NL" sz="1600">
                <a:solidFill>
                  <a:schemeClr val="accent5">
                    <a:lumMod val="50000"/>
                  </a:schemeClr>
                </a:solidFill>
                <a:latin typeface="+mj-lt"/>
                <a:ea typeface="Helvetica" charset="0"/>
                <a:cs typeface="Helvetica" charset="0"/>
              </a:rPr>
              <a:t>6%</a:t>
            </a:r>
            <a:endParaRPr lang="nl-NL" sz="1600" dirty="0">
              <a:solidFill>
                <a:schemeClr val="accent5">
                  <a:lumMod val="50000"/>
                </a:schemeClr>
              </a:solidFill>
              <a:latin typeface="+mj-lt"/>
              <a:ea typeface="Helvetica" charset="0"/>
              <a:cs typeface="Helvetica" charset="0"/>
            </a:endParaRPr>
          </a:p>
        </p:txBody>
      </p:sp>
      <p:sp>
        <p:nvSpPr>
          <p:cNvPr id="23" name="Tekstvak 22"/>
          <p:cNvSpPr txBox="1"/>
          <p:nvPr/>
        </p:nvSpPr>
        <p:spPr>
          <a:xfrm>
            <a:off x="6039852" y="2058242"/>
            <a:ext cx="494209" cy="338554"/>
          </a:xfrm>
          <a:prstGeom prst="rect">
            <a:avLst/>
          </a:prstGeom>
          <a:noFill/>
        </p:spPr>
        <p:txBody>
          <a:bodyPr wrap="square" rtlCol="0">
            <a:spAutoFit/>
          </a:bodyPr>
          <a:lstStyle/>
          <a:p>
            <a:pPr algn="ctr"/>
            <a:r>
              <a:rPr lang="nl-NL" sz="1600" dirty="0">
                <a:solidFill>
                  <a:schemeClr val="accent5">
                    <a:lumMod val="50000"/>
                  </a:schemeClr>
                </a:solidFill>
                <a:latin typeface="+mj-lt"/>
                <a:ea typeface="Helvetica" charset="0"/>
                <a:cs typeface="Helvetica" charset="0"/>
              </a:rPr>
              <a:t>4%</a:t>
            </a:r>
          </a:p>
        </p:txBody>
      </p:sp>
      <p:cxnSp>
        <p:nvCxnSpPr>
          <p:cNvPr id="15" name="Rechte verbindingslijn 14"/>
          <p:cNvCxnSpPr/>
          <p:nvPr/>
        </p:nvCxnSpPr>
        <p:spPr>
          <a:xfrm>
            <a:off x="6008039" y="1379154"/>
            <a:ext cx="0" cy="1115999"/>
          </a:xfrm>
          <a:prstGeom prst="line">
            <a:avLst/>
          </a:prstGeom>
          <a:ln>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16" name="Driehoek 15"/>
          <p:cNvSpPr/>
          <p:nvPr/>
        </p:nvSpPr>
        <p:spPr>
          <a:xfrm>
            <a:off x="3977426" y="1396937"/>
            <a:ext cx="4090128" cy="2862547"/>
          </a:xfrm>
          <a:custGeom>
            <a:avLst/>
            <a:gdLst>
              <a:gd name="connsiteX0" fmla="*/ 0 w 4090128"/>
              <a:gd name="connsiteY0" fmla="*/ 2870498 h 2870498"/>
              <a:gd name="connsiteX1" fmla="*/ 2056598 w 4090128"/>
              <a:gd name="connsiteY1" fmla="*/ 0 h 2870498"/>
              <a:gd name="connsiteX2" fmla="*/ 4090128 w 4090128"/>
              <a:gd name="connsiteY2" fmla="*/ 2870498 h 2870498"/>
              <a:gd name="connsiteX3" fmla="*/ 0 w 4090128"/>
              <a:gd name="connsiteY3" fmla="*/ 2870498 h 2870498"/>
              <a:gd name="connsiteX0" fmla="*/ 0 w 4090128"/>
              <a:gd name="connsiteY0" fmla="*/ 2862547 h 2862547"/>
              <a:gd name="connsiteX1" fmla="*/ 2040695 w 4090128"/>
              <a:gd name="connsiteY1" fmla="*/ 0 h 2862547"/>
              <a:gd name="connsiteX2" fmla="*/ 4090128 w 4090128"/>
              <a:gd name="connsiteY2" fmla="*/ 2862547 h 2862547"/>
              <a:gd name="connsiteX3" fmla="*/ 0 w 4090128"/>
              <a:gd name="connsiteY3" fmla="*/ 2862547 h 2862547"/>
            </a:gdLst>
            <a:ahLst/>
            <a:cxnLst>
              <a:cxn ang="0">
                <a:pos x="connsiteX0" y="connsiteY0"/>
              </a:cxn>
              <a:cxn ang="0">
                <a:pos x="connsiteX1" y="connsiteY1"/>
              </a:cxn>
              <a:cxn ang="0">
                <a:pos x="connsiteX2" y="connsiteY2"/>
              </a:cxn>
              <a:cxn ang="0">
                <a:pos x="connsiteX3" y="connsiteY3"/>
              </a:cxn>
            </a:cxnLst>
            <a:rect l="l" t="t" r="r" b="b"/>
            <a:pathLst>
              <a:path w="4090128" h="2862547">
                <a:moveTo>
                  <a:pt x="0" y="2862547"/>
                </a:moveTo>
                <a:lnTo>
                  <a:pt x="2040695" y="0"/>
                </a:lnTo>
                <a:lnTo>
                  <a:pt x="4090128" y="2862547"/>
                </a:lnTo>
                <a:lnTo>
                  <a:pt x="0" y="2862547"/>
                </a:lnTo>
                <a:close/>
              </a:path>
            </a:pathLst>
          </a:custGeom>
          <a:no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accent5">
                  <a:lumMod val="50000"/>
                </a:schemeClr>
              </a:solidFill>
              <a:latin typeface="+mj-lt"/>
            </a:endParaRPr>
          </a:p>
        </p:txBody>
      </p:sp>
      <p:sp>
        <p:nvSpPr>
          <p:cNvPr id="24" name="Tekstvak 23"/>
          <p:cNvSpPr txBox="1"/>
          <p:nvPr/>
        </p:nvSpPr>
        <p:spPr>
          <a:xfrm>
            <a:off x="386488" y="985764"/>
            <a:ext cx="2802303" cy="1169551"/>
          </a:xfrm>
          <a:prstGeom prst="rect">
            <a:avLst/>
          </a:prstGeom>
          <a:noFill/>
          <a:ln>
            <a:solidFill>
              <a:schemeClr val="accent5">
                <a:lumMod val="75000"/>
              </a:schemeClr>
            </a:solidFill>
          </a:ln>
        </p:spPr>
        <p:txBody>
          <a:bodyPr wrap="square" rtlCol="0">
            <a:spAutoFit/>
          </a:bodyPr>
          <a:lstStyle/>
          <a:p>
            <a:r>
              <a:rPr lang="nl-NL" sz="1400" b="1" dirty="0" err="1">
                <a:solidFill>
                  <a:schemeClr val="accent5">
                    <a:lumMod val="50000"/>
                  </a:schemeClr>
                </a:solidFill>
                <a:latin typeface="+mj-lt"/>
                <a:ea typeface="Helvetica" charset="0"/>
                <a:cs typeface="Helvetica" charset="0"/>
              </a:rPr>
              <a:t>Junmai</a:t>
            </a:r>
            <a:r>
              <a:rPr lang="nl-NL" sz="1400" b="1" dirty="0">
                <a:solidFill>
                  <a:schemeClr val="accent5">
                    <a:lumMod val="50000"/>
                  </a:schemeClr>
                </a:solidFill>
                <a:latin typeface="+mj-lt"/>
                <a:ea typeface="Helvetica" charset="0"/>
                <a:cs typeface="Helvetica" charset="0"/>
              </a:rPr>
              <a:t> </a:t>
            </a:r>
            <a:r>
              <a:rPr lang="nl-NL" sz="1400" b="1" dirty="0" err="1">
                <a:solidFill>
                  <a:schemeClr val="accent5">
                    <a:lumMod val="50000"/>
                  </a:schemeClr>
                </a:solidFill>
                <a:latin typeface="+mj-lt"/>
                <a:ea typeface="Helvetica" charset="0"/>
                <a:cs typeface="Helvetica" charset="0"/>
              </a:rPr>
              <a:t>Daiginjo</a:t>
            </a:r>
            <a:endParaRPr lang="nl-NL" sz="1400" b="1" dirty="0">
              <a:solidFill>
                <a:schemeClr val="accent5">
                  <a:lumMod val="50000"/>
                </a:schemeClr>
              </a:solidFill>
              <a:latin typeface="+mj-lt"/>
              <a:ea typeface="Helvetica" charset="0"/>
              <a:cs typeface="Helvetica" charset="0"/>
            </a:endParaRPr>
          </a:p>
          <a:p>
            <a:pPr marL="285750" indent="-285750">
              <a:buClr>
                <a:srgbClr val="421A64"/>
              </a:buClr>
              <a:buSzPct val="60000"/>
              <a:buFont typeface="Wingdings" charset="2"/>
              <a:buChar char="q"/>
            </a:pPr>
            <a:r>
              <a:rPr lang="nl-NL" sz="1400" dirty="0" err="1">
                <a:solidFill>
                  <a:schemeClr val="accent5">
                    <a:lumMod val="50000"/>
                  </a:schemeClr>
                </a:solidFill>
                <a:latin typeface="+mj-lt"/>
                <a:ea typeface="Helvetica" charset="0"/>
                <a:cs typeface="Helvetica" charset="0"/>
              </a:rPr>
              <a:t>seimaibuai</a:t>
            </a:r>
            <a:r>
              <a:rPr lang="nl-NL" sz="1400" dirty="0">
                <a:solidFill>
                  <a:schemeClr val="accent5">
                    <a:lumMod val="50000"/>
                  </a:schemeClr>
                </a:solidFill>
                <a:latin typeface="+mj-lt"/>
                <a:ea typeface="Helvetica" charset="0"/>
                <a:cs typeface="Helvetica" charset="0"/>
              </a:rPr>
              <a:t> &lt;50%</a:t>
            </a:r>
          </a:p>
          <a:p>
            <a:pPr marL="285750" indent="-285750">
              <a:buClr>
                <a:srgbClr val="421A64"/>
              </a:buClr>
              <a:buSzPct val="60000"/>
              <a:buFont typeface="Wingdings" charset="2"/>
              <a:buChar char="q"/>
            </a:pPr>
            <a:r>
              <a:rPr lang="nl-NL" sz="1400" dirty="0">
                <a:solidFill>
                  <a:schemeClr val="accent5">
                    <a:lumMod val="50000"/>
                  </a:schemeClr>
                </a:solidFill>
                <a:latin typeface="+mj-lt"/>
                <a:ea typeface="Helvetica" charset="0"/>
                <a:cs typeface="Helvetica" charset="0"/>
              </a:rPr>
              <a:t>fruitig en floraal</a:t>
            </a:r>
          </a:p>
          <a:p>
            <a:pPr marL="285750" indent="-285750">
              <a:buClr>
                <a:srgbClr val="421A64"/>
              </a:buClr>
              <a:buSzPct val="60000"/>
              <a:buFont typeface="Wingdings" charset="2"/>
              <a:buChar char="q"/>
            </a:pPr>
            <a:r>
              <a:rPr lang="nl-NL" sz="1400" dirty="0">
                <a:solidFill>
                  <a:schemeClr val="accent5">
                    <a:lumMod val="50000"/>
                  </a:schemeClr>
                </a:solidFill>
                <a:latin typeface="+mj-lt"/>
                <a:ea typeface="Helvetica" charset="0"/>
                <a:cs typeface="Helvetica" charset="0"/>
              </a:rPr>
              <a:t>zeer verfijnde indruk</a:t>
            </a:r>
          </a:p>
          <a:p>
            <a:pPr marL="285750" indent="-285750">
              <a:buClr>
                <a:srgbClr val="421A64"/>
              </a:buClr>
              <a:buSzPct val="60000"/>
              <a:buFont typeface="Wingdings" charset="2"/>
              <a:buChar char="q"/>
            </a:pPr>
            <a:endParaRPr lang="nl-NL" sz="1400" dirty="0">
              <a:solidFill>
                <a:schemeClr val="accent5">
                  <a:lumMod val="50000"/>
                </a:schemeClr>
              </a:solidFill>
              <a:latin typeface="+mj-lt"/>
              <a:ea typeface="Helvetica" charset="0"/>
              <a:cs typeface="Helvetica" charset="0"/>
            </a:endParaRPr>
          </a:p>
        </p:txBody>
      </p:sp>
      <p:sp>
        <p:nvSpPr>
          <p:cNvPr id="29" name="Tekstvak 28"/>
          <p:cNvSpPr txBox="1"/>
          <p:nvPr/>
        </p:nvSpPr>
        <p:spPr>
          <a:xfrm>
            <a:off x="393089" y="2396796"/>
            <a:ext cx="2802303" cy="954107"/>
          </a:xfrm>
          <a:prstGeom prst="rect">
            <a:avLst/>
          </a:prstGeom>
          <a:noFill/>
          <a:ln>
            <a:solidFill>
              <a:schemeClr val="accent5">
                <a:lumMod val="75000"/>
              </a:schemeClr>
            </a:solidFill>
          </a:ln>
        </p:spPr>
        <p:txBody>
          <a:bodyPr wrap="square" rtlCol="0">
            <a:spAutoFit/>
          </a:bodyPr>
          <a:lstStyle/>
          <a:p>
            <a:r>
              <a:rPr lang="nl-NL" sz="1400" b="1" dirty="0" err="1">
                <a:solidFill>
                  <a:schemeClr val="accent5">
                    <a:lumMod val="50000"/>
                  </a:schemeClr>
                </a:solidFill>
                <a:latin typeface="+mj-lt"/>
                <a:ea typeface="Helvetica" charset="0"/>
                <a:cs typeface="Helvetica" charset="0"/>
              </a:rPr>
              <a:t>Junmai</a:t>
            </a:r>
            <a:r>
              <a:rPr lang="nl-NL" sz="1400" b="1" dirty="0">
                <a:solidFill>
                  <a:schemeClr val="accent5">
                    <a:lumMod val="50000"/>
                  </a:schemeClr>
                </a:solidFill>
                <a:latin typeface="+mj-lt"/>
                <a:ea typeface="Helvetica" charset="0"/>
                <a:cs typeface="Helvetica" charset="0"/>
              </a:rPr>
              <a:t> </a:t>
            </a:r>
            <a:r>
              <a:rPr lang="nl-NL" sz="1400" b="1" dirty="0" err="1">
                <a:solidFill>
                  <a:schemeClr val="accent5">
                    <a:lumMod val="50000"/>
                  </a:schemeClr>
                </a:solidFill>
                <a:latin typeface="+mj-lt"/>
                <a:ea typeface="Helvetica" charset="0"/>
                <a:cs typeface="Helvetica" charset="0"/>
              </a:rPr>
              <a:t>Ginjo</a:t>
            </a:r>
            <a:endParaRPr lang="nl-NL" sz="1400" b="1" dirty="0">
              <a:solidFill>
                <a:schemeClr val="accent5">
                  <a:lumMod val="50000"/>
                </a:schemeClr>
              </a:solidFill>
              <a:latin typeface="+mj-lt"/>
              <a:ea typeface="Helvetica" charset="0"/>
              <a:cs typeface="Helvetica" charset="0"/>
            </a:endParaRPr>
          </a:p>
          <a:p>
            <a:pPr marL="285750" indent="-285750">
              <a:buClr>
                <a:srgbClr val="421A64"/>
              </a:buClr>
              <a:buSzPct val="60000"/>
              <a:buFont typeface="Wingdings" charset="2"/>
              <a:buChar char="q"/>
            </a:pPr>
            <a:r>
              <a:rPr lang="nl-NL" sz="1400" dirty="0" err="1">
                <a:solidFill>
                  <a:schemeClr val="accent5">
                    <a:lumMod val="50000"/>
                  </a:schemeClr>
                </a:solidFill>
                <a:latin typeface="+mj-lt"/>
                <a:ea typeface="Helvetica" charset="0"/>
                <a:cs typeface="Helvetica" charset="0"/>
              </a:rPr>
              <a:t>seimaibuai</a:t>
            </a:r>
            <a:r>
              <a:rPr lang="nl-NL" sz="1400" dirty="0">
                <a:solidFill>
                  <a:schemeClr val="accent5">
                    <a:lumMod val="50000"/>
                  </a:schemeClr>
                </a:solidFill>
                <a:latin typeface="+mj-lt"/>
                <a:ea typeface="Helvetica" charset="0"/>
                <a:cs typeface="Helvetica" charset="0"/>
              </a:rPr>
              <a:t> &lt;70%</a:t>
            </a:r>
          </a:p>
          <a:p>
            <a:pPr marL="285750" indent="-285750">
              <a:buClr>
                <a:srgbClr val="421A64"/>
              </a:buClr>
              <a:buSzPct val="60000"/>
              <a:buFont typeface="Wingdings" charset="2"/>
              <a:buChar char="q"/>
            </a:pPr>
            <a:r>
              <a:rPr lang="nl-NL" sz="1400" dirty="0">
                <a:solidFill>
                  <a:schemeClr val="accent5">
                    <a:lumMod val="50000"/>
                  </a:schemeClr>
                </a:solidFill>
                <a:latin typeface="+mj-lt"/>
                <a:ea typeface="Helvetica" charset="0"/>
                <a:cs typeface="Helvetica" charset="0"/>
              </a:rPr>
              <a:t>fruitig en floraal</a:t>
            </a:r>
          </a:p>
          <a:p>
            <a:pPr marL="285750" indent="-285750">
              <a:buClr>
                <a:srgbClr val="421A64"/>
              </a:buClr>
              <a:buSzPct val="60000"/>
              <a:buFont typeface="Wingdings" charset="2"/>
              <a:buChar char="q"/>
            </a:pPr>
            <a:r>
              <a:rPr lang="nl-NL" sz="1400" dirty="0">
                <a:solidFill>
                  <a:schemeClr val="accent5">
                    <a:lumMod val="50000"/>
                  </a:schemeClr>
                </a:solidFill>
                <a:latin typeface="+mj-lt"/>
                <a:ea typeface="Helvetica" charset="0"/>
                <a:cs typeface="Helvetica" charset="0"/>
              </a:rPr>
              <a:t>milder dan </a:t>
            </a:r>
            <a:r>
              <a:rPr lang="nl-NL" sz="1400" dirty="0" err="1">
                <a:solidFill>
                  <a:schemeClr val="accent5">
                    <a:lumMod val="50000"/>
                  </a:schemeClr>
                </a:solidFill>
                <a:latin typeface="+mj-lt"/>
                <a:ea typeface="Helvetica" charset="0"/>
                <a:cs typeface="Helvetica" charset="0"/>
              </a:rPr>
              <a:t>Daiginjo</a:t>
            </a:r>
            <a:endParaRPr lang="nl-NL" sz="1400" dirty="0">
              <a:solidFill>
                <a:schemeClr val="accent5">
                  <a:lumMod val="50000"/>
                </a:schemeClr>
              </a:solidFill>
              <a:latin typeface="+mj-lt"/>
              <a:ea typeface="Helvetica" charset="0"/>
              <a:cs typeface="Helvetica" charset="0"/>
            </a:endParaRPr>
          </a:p>
        </p:txBody>
      </p:sp>
      <p:sp>
        <p:nvSpPr>
          <p:cNvPr id="30" name="Tekstvak 29"/>
          <p:cNvSpPr txBox="1"/>
          <p:nvPr/>
        </p:nvSpPr>
        <p:spPr>
          <a:xfrm>
            <a:off x="393089" y="3746506"/>
            <a:ext cx="2802303" cy="738664"/>
          </a:xfrm>
          <a:prstGeom prst="rect">
            <a:avLst/>
          </a:prstGeom>
          <a:noFill/>
          <a:ln>
            <a:solidFill>
              <a:schemeClr val="accent5">
                <a:lumMod val="75000"/>
              </a:schemeClr>
            </a:solidFill>
          </a:ln>
        </p:spPr>
        <p:txBody>
          <a:bodyPr wrap="square" rtlCol="0">
            <a:spAutoFit/>
          </a:bodyPr>
          <a:lstStyle/>
          <a:p>
            <a:r>
              <a:rPr lang="nl-NL" sz="1400" b="1" dirty="0" err="1">
                <a:solidFill>
                  <a:schemeClr val="accent5">
                    <a:lumMod val="50000"/>
                  </a:schemeClr>
                </a:solidFill>
                <a:latin typeface="+mj-lt"/>
                <a:ea typeface="Helvetica" charset="0"/>
                <a:cs typeface="Helvetica" charset="0"/>
              </a:rPr>
              <a:t>Junmai</a:t>
            </a:r>
            <a:endParaRPr lang="nl-NL" sz="1400" b="1" dirty="0">
              <a:solidFill>
                <a:schemeClr val="accent5">
                  <a:lumMod val="50000"/>
                </a:schemeClr>
              </a:solidFill>
              <a:latin typeface="+mj-lt"/>
              <a:ea typeface="Helvetica" charset="0"/>
              <a:cs typeface="Helvetica" charset="0"/>
            </a:endParaRPr>
          </a:p>
          <a:p>
            <a:pPr marL="285750" indent="-285750">
              <a:buClr>
                <a:srgbClr val="421A64"/>
              </a:buClr>
              <a:buSzPct val="60000"/>
              <a:buFont typeface="Wingdings" charset="2"/>
              <a:buChar char="q"/>
            </a:pPr>
            <a:r>
              <a:rPr lang="nl-NL" sz="1400" dirty="0" err="1">
                <a:solidFill>
                  <a:schemeClr val="accent5">
                    <a:lumMod val="50000"/>
                  </a:schemeClr>
                </a:solidFill>
                <a:latin typeface="+mj-lt"/>
                <a:ea typeface="Helvetica" charset="0"/>
                <a:cs typeface="Helvetica" charset="0"/>
              </a:rPr>
              <a:t>seimaibuai</a:t>
            </a:r>
            <a:r>
              <a:rPr lang="nl-NL" sz="1400" dirty="0">
                <a:solidFill>
                  <a:schemeClr val="accent5">
                    <a:lumMod val="50000"/>
                  </a:schemeClr>
                </a:solidFill>
                <a:latin typeface="+mj-lt"/>
                <a:ea typeface="Helvetica" charset="0"/>
                <a:cs typeface="Helvetica" charset="0"/>
              </a:rPr>
              <a:t> niet vastgelegd</a:t>
            </a:r>
          </a:p>
          <a:p>
            <a:pPr marL="285750" indent="-285750">
              <a:buClr>
                <a:srgbClr val="421A64"/>
              </a:buClr>
              <a:buSzPct val="60000"/>
              <a:buFont typeface="Wingdings" charset="2"/>
              <a:buChar char="q"/>
            </a:pPr>
            <a:r>
              <a:rPr lang="nl-NL" sz="1400" dirty="0">
                <a:solidFill>
                  <a:schemeClr val="accent5">
                    <a:lumMod val="50000"/>
                  </a:schemeClr>
                </a:solidFill>
                <a:latin typeface="+mj-lt"/>
                <a:ea typeface="Helvetica" charset="0"/>
                <a:cs typeface="Helvetica" charset="0"/>
              </a:rPr>
              <a:t>gaat meer naar rijst-</a:t>
            </a:r>
            <a:r>
              <a:rPr lang="nl-NL" sz="1400" dirty="0" err="1">
                <a:solidFill>
                  <a:schemeClr val="accent5">
                    <a:lumMod val="50000"/>
                  </a:schemeClr>
                </a:solidFill>
                <a:latin typeface="+mj-lt"/>
                <a:ea typeface="Helvetica" charset="0"/>
                <a:cs typeface="Helvetica" charset="0"/>
              </a:rPr>
              <a:t>lactische</a:t>
            </a:r>
            <a:endParaRPr lang="nl-NL" sz="1400" dirty="0">
              <a:solidFill>
                <a:schemeClr val="accent5">
                  <a:lumMod val="50000"/>
                </a:schemeClr>
              </a:solidFill>
              <a:latin typeface="+mj-lt"/>
              <a:ea typeface="Helvetica" charset="0"/>
              <a:cs typeface="Helvetica" charset="0"/>
            </a:endParaRPr>
          </a:p>
        </p:txBody>
      </p:sp>
      <p:sp>
        <p:nvSpPr>
          <p:cNvPr id="25" name="Tekstvak 24"/>
          <p:cNvSpPr txBox="1"/>
          <p:nvPr/>
        </p:nvSpPr>
        <p:spPr>
          <a:xfrm>
            <a:off x="3195393" y="980204"/>
            <a:ext cx="440313" cy="1175111"/>
          </a:xfrm>
          <a:prstGeom prst="rect">
            <a:avLst/>
          </a:prstGeom>
          <a:noFill/>
          <a:ln>
            <a:solidFill>
              <a:schemeClr val="accent5">
                <a:lumMod val="75000"/>
              </a:schemeClr>
            </a:solidFill>
          </a:ln>
        </p:spPr>
        <p:txBody>
          <a:bodyPr vert="wordArtVert" wrap="square" rtlCol="0">
            <a:spAutoFit/>
          </a:bodyPr>
          <a:lstStyle/>
          <a:p>
            <a:r>
              <a:rPr lang="ja-JP" altLang="en-US" sz="1400" dirty="0">
                <a:solidFill>
                  <a:schemeClr val="accent5">
                    <a:lumMod val="50000"/>
                  </a:schemeClr>
                </a:solidFill>
                <a:latin typeface="+mj-lt"/>
              </a:rPr>
              <a:t>純米大吟醸</a:t>
            </a:r>
            <a:endParaRPr lang="nl-NL" sz="1400" dirty="0">
              <a:solidFill>
                <a:schemeClr val="accent5">
                  <a:lumMod val="50000"/>
                </a:schemeClr>
              </a:solidFill>
              <a:latin typeface="+mj-lt"/>
            </a:endParaRPr>
          </a:p>
        </p:txBody>
      </p:sp>
      <p:sp>
        <p:nvSpPr>
          <p:cNvPr id="31" name="Tekstvak 30"/>
          <p:cNvSpPr txBox="1"/>
          <p:nvPr/>
        </p:nvSpPr>
        <p:spPr>
          <a:xfrm>
            <a:off x="3195392" y="2396796"/>
            <a:ext cx="440313" cy="954107"/>
          </a:xfrm>
          <a:prstGeom prst="rect">
            <a:avLst/>
          </a:prstGeom>
          <a:noFill/>
          <a:ln>
            <a:solidFill>
              <a:schemeClr val="accent5">
                <a:lumMod val="75000"/>
              </a:schemeClr>
            </a:solidFill>
          </a:ln>
        </p:spPr>
        <p:txBody>
          <a:bodyPr vert="wordArtVert" wrap="square" rtlCol="0">
            <a:spAutoFit/>
          </a:bodyPr>
          <a:lstStyle/>
          <a:p>
            <a:r>
              <a:rPr lang="ja-JP" altLang="en-US" sz="1400" dirty="0">
                <a:solidFill>
                  <a:schemeClr val="accent5">
                    <a:lumMod val="50000"/>
                  </a:schemeClr>
                </a:solidFill>
                <a:latin typeface="+mj-lt"/>
              </a:rPr>
              <a:t>純米吟醸</a:t>
            </a:r>
            <a:endParaRPr lang="nl-NL" sz="1400" dirty="0">
              <a:solidFill>
                <a:schemeClr val="accent5">
                  <a:lumMod val="50000"/>
                </a:schemeClr>
              </a:solidFill>
              <a:latin typeface="+mj-lt"/>
            </a:endParaRPr>
          </a:p>
        </p:txBody>
      </p:sp>
      <p:sp>
        <p:nvSpPr>
          <p:cNvPr id="32" name="Tekstvak 31"/>
          <p:cNvSpPr txBox="1"/>
          <p:nvPr/>
        </p:nvSpPr>
        <p:spPr>
          <a:xfrm>
            <a:off x="3193461" y="3746506"/>
            <a:ext cx="440313" cy="738664"/>
          </a:xfrm>
          <a:prstGeom prst="rect">
            <a:avLst/>
          </a:prstGeom>
          <a:noFill/>
          <a:ln>
            <a:solidFill>
              <a:schemeClr val="accent5">
                <a:lumMod val="75000"/>
              </a:schemeClr>
            </a:solidFill>
          </a:ln>
        </p:spPr>
        <p:txBody>
          <a:bodyPr vert="wordArtVert" wrap="square" rtlCol="0">
            <a:spAutoFit/>
          </a:bodyPr>
          <a:lstStyle/>
          <a:p>
            <a:pPr algn="ctr"/>
            <a:r>
              <a:rPr lang="ja-JP" altLang="en-US" sz="1400" dirty="0">
                <a:solidFill>
                  <a:schemeClr val="accent5">
                    <a:lumMod val="50000"/>
                  </a:schemeClr>
                </a:solidFill>
                <a:latin typeface="+mj-lt"/>
              </a:rPr>
              <a:t>純米</a:t>
            </a:r>
            <a:endParaRPr lang="nl-NL" sz="1400" dirty="0">
              <a:solidFill>
                <a:schemeClr val="accent5">
                  <a:lumMod val="50000"/>
                </a:schemeClr>
              </a:solidFill>
              <a:latin typeface="+mj-lt"/>
            </a:endParaRPr>
          </a:p>
        </p:txBody>
      </p:sp>
      <p:cxnSp>
        <p:nvCxnSpPr>
          <p:cNvPr id="33" name="Gebogen verbindingslijn 32"/>
          <p:cNvCxnSpPr/>
          <p:nvPr/>
        </p:nvCxnSpPr>
        <p:spPr>
          <a:xfrm flipV="1">
            <a:off x="3629103" y="2868365"/>
            <a:ext cx="1308616" cy="1291603"/>
          </a:xfrm>
          <a:prstGeom prst="bentConnector3">
            <a:avLst>
              <a:gd name="adj1" fmla="val 20812"/>
            </a:avLst>
          </a:prstGeom>
          <a:ln>
            <a:solidFill>
              <a:schemeClr val="accent5">
                <a:lumMod val="75000"/>
                <a:alpha val="2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6" name="Gebogen verbindingslijn 35"/>
          <p:cNvCxnSpPr>
            <a:stCxn id="31" idx="3"/>
          </p:cNvCxnSpPr>
          <p:nvPr/>
        </p:nvCxnSpPr>
        <p:spPr>
          <a:xfrm flipV="1">
            <a:off x="3635705" y="1948090"/>
            <a:ext cx="1978017" cy="925760"/>
          </a:xfrm>
          <a:prstGeom prst="bentConnector3">
            <a:avLst>
              <a:gd name="adj1" fmla="val 50000"/>
            </a:avLst>
          </a:prstGeom>
          <a:ln>
            <a:solidFill>
              <a:schemeClr val="accent5">
                <a:lumMod val="75000"/>
                <a:alpha val="2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0" name="Gebogen verbindingslijn 39"/>
          <p:cNvCxnSpPr/>
          <p:nvPr/>
        </p:nvCxnSpPr>
        <p:spPr>
          <a:xfrm>
            <a:off x="3638466" y="1567759"/>
            <a:ext cx="1981858" cy="378407"/>
          </a:xfrm>
          <a:prstGeom prst="bentConnector3">
            <a:avLst>
              <a:gd name="adj1" fmla="val 10286"/>
            </a:avLst>
          </a:prstGeom>
          <a:ln>
            <a:solidFill>
              <a:schemeClr val="accent5">
                <a:lumMod val="75000"/>
                <a:alpha val="2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2" name="Tekstvak 41"/>
          <p:cNvSpPr txBox="1"/>
          <p:nvPr/>
        </p:nvSpPr>
        <p:spPr>
          <a:xfrm>
            <a:off x="8954662" y="987977"/>
            <a:ext cx="2802303" cy="1169551"/>
          </a:xfrm>
          <a:prstGeom prst="rect">
            <a:avLst/>
          </a:prstGeom>
          <a:noFill/>
          <a:ln>
            <a:solidFill>
              <a:schemeClr val="accent5">
                <a:lumMod val="75000"/>
              </a:schemeClr>
            </a:solidFill>
          </a:ln>
        </p:spPr>
        <p:txBody>
          <a:bodyPr wrap="square" rtlCol="0">
            <a:spAutoFit/>
          </a:bodyPr>
          <a:lstStyle/>
          <a:p>
            <a:r>
              <a:rPr lang="nl-NL" sz="1400" b="1" dirty="0" err="1">
                <a:solidFill>
                  <a:schemeClr val="accent5">
                    <a:lumMod val="50000"/>
                  </a:schemeClr>
                </a:solidFill>
                <a:latin typeface="+mj-lt"/>
                <a:ea typeface="Helvetica" charset="0"/>
                <a:cs typeface="Helvetica" charset="0"/>
              </a:rPr>
              <a:t>Daiginjo</a:t>
            </a:r>
            <a:endParaRPr lang="nl-NL" sz="1400" b="1" dirty="0">
              <a:solidFill>
                <a:schemeClr val="accent5">
                  <a:lumMod val="50000"/>
                </a:schemeClr>
              </a:solidFill>
              <a:latin typeface="+mj-lt"/>
              <a:ea typeface="Helvetica" charset="0"/>
              <a:cs typeface="Helvetica" charset="0"/>
            </a:endParaRPr>
          </a:p>
          <a:p>
            <a:pPr marL="285750" indent="-285750">
              <a:buClr>
                <a:srgbClr val="421A64"/>
              </a:buClr>
              <a:buSzPct val="60000"/>
              <a:buFont typeface="Wingdings" charset="2"/>
              <a:buChar char="q"/>
            </a:pPr>
            <a:r>
              <a:rPr lang="nl-NL" sz="1400" dirty="0" err="1">
                <a:solidFill>
                  <a:schemeClr val="accent5">
                    <a:lumMod val="50000"/>
                  </a:schemeClr>
                </a:solidFill>
                <a:latin typeface="+mj-lt"/>
                <a:ea typeface="Helvetica" charset="0"/>
                <a:cs typeface="Helvetica" charset="0"/>
              </a:rPr>
              <a:t>seimaibuai</a:t>
            </a:r>
            <a:r>
              <a:rPr lang="nl-NL" sz="1400" dirty="0">
                <a:solidFill>
                  <a:schemeClr val="accent5">
                    <a:lumMod val="50000"/>
                  </a:schemeClr>
                </a:solidFill>
                <a:latin typeface="+mj-lt"/>
                <a:ea typeface="Helvetica" charset="0"/>
                <a:cs typeface="Helvetica" charset="0"/>
              </a:rPr>
              <a:t> &lt;50%</a:t>
            </a:r>
          </a:p>
          <a:p>
            <a:pPr marL="285750" indent="-285750">
              <a:buClr>
                <a:srgbClr val="421A64"/>
              </a:buClr>
              <a:buSzPct val="60000"/>
              <a:buFont typeface="Wingdings" charset="2"/>
              <a:buChar char="q"/>
            </a:pPr>
            <a:r>
              <a:rPr lang="nl-NL" sz="1400" dirty="0">
                <a:solidFill>
                  <a:schemeClr val="accent5">
                    <a:lumMod val="50000"/>
                  </a:schemeClr>
                </a:solidFill>
                <a:latin typeface="+mj-lt"/>
                <a:ea typeface="Helvetica" charset="0"/>
                <a:cs typeface="Helvetica" charset="0"/>
              </a:rPr>
              <a:t>fruitig en floraal</a:t>
            </a:r>
          </a:p>
          <a:p>
            <a:pPr marL="285750" indent="-285750">
              <a:buClr>
                <a:srgbClr val="421A64"/>
              </a:buClr>
              <a:buSzPct val="60000"/>
              <a:buFont typeface="Wingdings" charset="2"/>
              <a:buChar char="q"/>
            </a:pPr>
            <a:r>
              <a:rPr lang="nl-NL" sz="1400" dirty="0">
                <a:solidFill>
                  <a:schemeClr val="accent5">
                    <a:lumMod val="50000"/>
                  </a:schemeClr>
                </a:solidFill>
                <a:latin typeface="+mj-lt"/>
                <a:ea typeface="Helvetica" charset="0"/>
                <a:cs typeface="Helvetica" charset="0"/>
              </a:rPr>
              <a:t>meer aromatische intensiteit</a:t>
            </a:r>
          </a:p>
          <a:p>
            <a:pPr marL="285750" indent="-285750">
              <a:buClr>
                <a:srgbClr val="421A64"/>
              </a:buClr>
              <a:buSzPct val="60000"/>
              <a:buFont typeface="Wingdings" charset="2"/>
              <a:buChar char="q"/>
            </a:pPr>
            <a:endParaRPr lang="nl-NL" sz="1400" dirty="0">
              <a:solidFill>
                <a:schemeClr val="accent5">
                  <a:lumMod val="50000"/>
                </a:schemeClr>
              </a:solidFill>
              <a:latin typeface="+mj-lt"/>
              <a:ea typeface="Helvetica" charset="0"/>
              <a:cs typeface="Helvetica" charset="0"/>
            </a:endParaRPr>
          </a:p>
        </p:txBody>
      </p:sp>
      <p:sp>
        <p:nvSpPr>
          <p:cNvPr id="43" name="Tekstvak 42"/>
          <p:cNvSpPr txBox="1"/>
          <p:nvPr/>
        </p:nvSpPr>
        <p:spPr>
          <a:xfrm>
            <a:off x="8952699" y="2400659"/>
            <a:ext cx="2802303" cy="954107"/>
          </a:xfrm>
          <a:prstGeom prst="rect">
            <a:avLst/>
          </a:prstGeom>
          <a:noFill/>
          <a:ln>
            <a:solidFill>
              <a:schemeClr val="accent5">
                <a:lumMod val="75000"/>
              </a:schemeClr>
            </a:solidFill>
          </a:ln>
        </p:spPr>
        <p:txBody>
          <a:bodyPr wrap="square" rtlCol="0">
            <a:spAutoFit/>
          </a:bodyPr>
          <a:lstStyle/>
          <a:p>
            <a:r>
              <a:rPr lang="nl-NL" sz="1400" b="1" dirty="0" err="1">
                <a:solidFill>
                  <a:schemeClr val="accent5">
                    <a:lumMod val="50000"/>
                  </a:schemeClr>
                </a:solidFill>
                <a:latin typeface="+mj-lt"/>
                <a:ea typeface="Helvetica" charset="0"/>
                <a:cs typeface="Helvetica" charset="0"/>
              </a:rPr>
              <a:t>Ginjo</a:t>
            </a:r>
            <a:endParaRPr lang="nl-NL" sz="1400" b="1" dirty="0">
              <a:solidFill>
                <a:schemeClr val="accent5">
                  <a:lumMod val="50000"/>
                </a:schemeClr>
              </a:solidFill>
              <a:latin typeface="+mj-lt"/>
              <a:ea typeface="Helvetica" charset="0"/>
              <a:cs typeface="Helvetica" charset="0"/>
            </a:endParaRPr>
          </a:p>
          <a:p>
            <a:pPr marL="285750" indent="-285750">
              <a:buClr>
                <a:srgbClr val="421A64"/>
              </a:buClr>
              <a:buSzPct val="60000"/>
              <a:buFont typeface="Wingdings" charset="2"/>
              <a:buChar char="q"/>
            </a:pPr>
            <a:r>
              <a:rPr lang="nl-NL" sz="1400" dirty="0" err="1">
                <a:solidFill>
                  <a:schemeClr val="accent5">
                    <a:lumMod val="50000"/>
                  </a:schemeClr>
                </a:solidFill>
                <a:latin typeface="+mj-lt"/>
                <a:ea typeface="Helvetica" charset="0"/>
                <a:cs typeface="Helvetica" charset="0"/>
              </a:rPr>
              <a:t>seimaibuai</a:t>
            </a:r>
            <a:r>
              <a:rPr lang="nl-NL" sz="1400" dirty="0">
                <a:solidFill>
                  <a:schemeClr val="accent5">
                    <a:lumMod val="50000"/>
                  </a:schemeClr>
                </a:solidFill>
                <a:latin typeface="+mj-lt"/>
                <a:ea typeface="Helvetica" charset="0"/>
                <a:cs typeface="Helvetica" charset="0"/>
              </a:rPr>
              <a:t> &lt;60%</a:t>
            </a:r>
          </a:p>
          <a:p>
            <a:pPr marL="285750" indent="-285750">
              <a:buClr>
                <a:srgbClr val="421A64"/>
              </a:buClr>
              <a:buSzPct val="60000"/>
              <a:buFont typeface="Wingdings" charset="2"/>
              <a:buChar char="q"/>
            </a:pPr>
            <a:r>
              <a:rPr lang="nl-NL" sz="1400" dirty="0">
                <a:solidFill>
                  <a:schemeClr val="accent5">
                    <a:lumMod val="50000"/>
                  </a:schemeClr>
                </a:solidFill>
                <a:latin typeface="+mj-lt"/>
                <a:ea typeface="Helvetica" charset="0"/>
                <a:cs typeface="Helvetica" charset="0"/>
              </a:rPr>
              <a:t>fruitig, aromatisch</a:t>
            </a:r>
          </a:p>
          <a:p>
            <a:pPr marL="285750" indent="-285750">
              <a:buClr>
                <a:srgbClr val="421A64"/>
              </a:buClr>
              <a:buSzPct val="60000"/>
              <a:buFont typeface="Wingdings" charset="2"/>
              <a:buChar char="q"/>
            </a:pPr>
            <a:r>
              <a:rPr lang="nl-NL" sz="1400" dirty="0">
                <a:solidFill>
                  <a:schemeClr val="accent5">
                    <a:lumMod val="50000"/>
                  </a:schemeClr>
                </a:solidFill>
                <a:latin typeface="+mj-lt"/>
                <a:ea typeface="Helvetica" charset="0"/>
                <a:cs typeface="Helvetica" charset="0"/>
              </a:rPr>
              <a:t>clean</a:t>
            </a:r>
          </a:p>
        </p:txBody>
      </p:sp>
      <p:sp>
        <p:nvSpPr>
          <p:cNvPr id="44" name="Tekstvak 43"/>
          <p:cNvSpPr txBox="1"/>
          <p:nvPr/>
        </p:nvSpPr>
        <p:spPr>
          <a:xfrm>
            <a:off x="8952698" y="3746506"/>
            <a:ext cx="2802303" cy="738664"/>
          </a:xfrm>
          <a:prstGeom prst="rect">
            <a:avLst/>
          </a:prstGeom>
          <a:noFill/>
          <a:ln>
            <a:solidFill>
              <a:schemeClr val="accent5">
                <a:lumMod val="75000"/>
              </a:schemeClr>
            </a:solidFill>
          </a:ln>
        </p:spPr>
        <p:txBody>
          <a:bodyPr wrap="square" rtlCol="0">
            <a:spAutoFit/>
          </a:bodyPr>
          <a:lstStyle/>
          <a:p>
            <a:r>
              <a:rPr lang="nl-NL" sz="1400" b="1" dirty="0" err="1">
                <a:solidFill>
                  <a:schemeClr val="accent5">
                    <a:lumMod val="50000"/>
                  </a:schemeClr>
                </a:solidFill>
                <a:latin typeface="+mj-lt"/>
                <a:ea typeface="Helvetica" charset="0"/>
                <a:cs typeface="Helvetica" charset="0"/>
              </a:rPr>
              <a:t>Honjozo</a:t>
            </a:r>
            <a:endParaRPr lang="nl-NL" sz="1400" b="1" dirty="0">
              <a:solidFill>
                <a:schemeClr val="accent5">
                  <a:lumMod val="50000"/>
                </a:schemeClr>
              </a:solidFill>
              <a:latin typeface="+mj-lt"/>
              <a:ea typeface="Helvetica" charset="0"/>
              <a:cs typeface="Helvetica" charset="0"/>
            </a:endParaRPr>
          </a:p>
          <a:p>
            <a:pPr marL="285750" indent="-285750">
              <a:buClr>
                <a:srgbClr val="421A64"/>
              </a:buClr>
              <a:buSzPct val="60000"/>
              <a:buFont typeface="Wingdings" charset="2"/>
              <a:buChar char="q"/>
            </a:pPr>
            <a:r>
              <a:rPr lang="nl-NL" sz="1400" dirty="0" err="1">
                <a:solidFill>
                  <a:schemeClr val="accent5">
                    <a:lumMod val="50000"/>
                  </a:schemeClr>
                </a:solidFill>
                <a:latin typeface="+mj-lt"/>
                <a:ea typeface="Helvetica" charset="0"/>
                <a:cs typeface="Helvetica" charset="0"/>
              </a:rPr>
              <a:t>seimaibuai</a:t>
            </a:r>
            <a:r>
              <a:rPr lang="nl-NL" sz="1400" dirty="0">
                <a:solidFill>
                  <a:schemeClr val="accent5">
                    <a:lumMod val="50000"/>
                  </a:schemeClr>
                </a:solidFill>
                <a:latin typeface="+mj-lt"/>
                <a:ea typeface="Helvetica" charset="0"/>
                <a:cs typeface="Helvetica" charset="0"/>
              </a:rPr>
              <a:t> &lt;70%</a:t>
            </a:r>
          </a:p>
          <a:p>
            <a:pPr marL="285750" indent="-285750">
              <a:buClr>
                <a:srgbClr val="421A64"/>
              </a:buClr>
              <a:buSzPct val="60000"/>
              <a:buFont typeface="Wingdings" charset="2"/>
              <a:buChar char="q"/>
            </a:pPr>
            <a:r>
              <a:rPr lang="nl-NL" sz="1400" dirty="0">
                <a:solidFill>
                  <a:schemeClr val="accent5">
                    <a:lumMod val="50000"/>
                  </a:schemeClr>
                </a:solidFill>
                <a:latin typeface="+mj-lt"/>
                <a:ea typeface="Helvetica" charset="0"/>
                <a:cs typeface="Helvetica" charset="0"/>
              </a:rPr>
              <a:t>allround sake</a:t>
            </a:r>
          </a:p>
        </p:txBody>
      </p:sp>
      <p:sp>
        <p:nvSpPr>
          <p:cNvPr id="45" name="Tekstvak 44"/>
          <p:cNvSpPr txBox="1"/>
          <p:nvPr/>
        </p:nvSpPr>
        <p:spPr>
          <a:xfrm>
            <a:off x="8512387" y="987977"/>
            <a:ext cx="440313" cy="1170538"/>
          </a:xfrm>
          <a:prstGeom prst="rect">
            <a:avLst/>
          </a:prstGeom>
          <a:noFill/>
          <a:ln>
            <a:solidFill>
              <a:schemeClr val="accent5">
                <a:lumMod val="75000"/>
              </a:schemeClr>
            </a:solidFill>
          </a:ln>
        </p:spPr>
        <p:txBody>
          <a:bodyPr vert="wordArtVert" wrap="square" rtlCol="0">
            <a:spAutoFit/>
          </a:bodyPr>
          <a:lstStyle/>
          <a:p>
            <a:pPr algn="ctr"/>
            <a:r>
              <a:rPr lang="ja-JP" altLang="en-US" sz="1400" dirty="0">
                <a:solidFill>
                  <a:schemeClr val="accent5">
                    <a:lumMod val="50000"/>
                  </a:schemeClr>
                </a:solidFill>
                <a:latin typeface="+mj-lt"/>
              </a:rPr>
              <a:t>大吟醸</a:t>
            </a:r>
            <a:endParaRPr lang="nl-NL" sz="1400" dirty="0">
              <a:solidFill>
                <a:schemeClr val="accent5">
                  <a:lumMod val="50000"/>
                </a:schemeClr>
              </a:solidFill>
              <a:latin typeface="+mj-lt"/>
            </a:endParaRPr>
          </a:p>
        </p:txBody>
      </p:sp>
      <p:sp>
        <p:nvSpPr>
          <p:cNvPr id="46" name="Tekstvak 45"/>
          <p:cNvSpPr txBox="1"/>
          <p:nvPr/>
        </p:nvSpPr>
        <p:spPr>
          <a:xfrm>
            <a:off x="8512387" y="2397303"/>
            <a:ext cx="440313" cy="953600"/>
          </a:xfrm>
          <a:prstGeom prst="rect">
            <a:avLst/>
          </a:prstGeom>
          <a:noFill/>
          <a:ln>
            <a:solidFill>
              <a:schemeClr val="accent5">
                <a:lumMod val="75000"/>
              </a:schemeClr>
            </a:solidFill>
          </a:ln>
        </p:spPr>
        <p:txBody>
          <a:bodyPr vert="wordArtVert" wrap="square" rtlCol="0">
            <a:spAutoFit/>
          </a:bodyPr>
          <a:lstStyle/>
          <a:p>
            <a:pPr algn="ctr"/>
            <a:r>
              <a:rPr lang="ja-JP" altLang="en-US" sz="1400" dirty="0">
                <a:solidFill>
                  <a:schemeClr val="accent5">
                    <a:lumMod val="50000"/>
                  </a:schemeClr>
                </a:solidFill>
                <a:latin typeface="+mj-lt"/>
              </a:rPr>
              <a:t>吟醸</a:t>
            </a:r>
            <a:endParaRPr lang="nl-NL" sz="1400" dirty="0">
              <a:solidFill>
                <a:schemeClr val="accent5">
                  <a:lumMod val="50000"/>
                </a:schemeClr>
              </a:solidFill>
              <a:latin typeface="+mj-lt"/>
            </a:endParaRPr>
          </a:p>
        </p:txBody>
      </p:sp>
      <p:sp>
        <p:nvSpPr>
          <p:cNvPr id="47" name="Tekstvak 46"/>
          <p:cNvSpPr txBox="1"/>
          <p:nvPr/>
        </p:nvSpPr>
        <p:spPr>
          <a:xfrm>
            <a:off x="8510489" y="3752177"/>
            <a:ext cx="440313" cy="732994"/>
          </a:xfrm>
          <a:prstGeom prst="rect">
            <a:avLst/>
          </a:prstGeom>
          <a:noFill/>
          <a:ln>
            <a:solidFill>
              <a:schemeClr val="accent5">
                <a:lumMod val="75000"/>
              </a:schemeClr>
            </a:solidFill>
          </a:ln>
        </p:spPr>
        <p:txBody>
          <a:bodyPr vert="wordArtVert" wrap="square" rtlCol="0">
            <a:spAutoFit/>
          </a:bodyPr>
          <a:lstStyle/>
          <a:p>
            <a:pPr algn="ctr"/>
            <a:r>
              <a:rPr lang="ja-JP" altLang="en-US" sz="1400" dirty="0">
                <a:solidFill>
                  <a:schemeClr val="accent5">
                    <a:lumMod val="50000"/>
                  </a:schemeClr>
                </a:solidFill>
                <a:latin typeface="+mj-lt"/>
              </a:rPr>
              <a:t>本醸造</a:t>
            </a:r>
            <a:endParaRPr lang="nl-NL" sz="1400" dirty="0">
              <a:solidFill>
                <a:schemeClr val="accent5">
                  <a:lumMod val="50000"/>
                </a:schemeClr>
              </a:solidFill>
              <a:latin typeface="+mj-lt"/>
            </a:endParaRPr>
          </a:p>
        </p:txBody>
      </p:sp>
      <p:cxnSp>
        <p:nvCxnSpPr>
          <p:cNvPr id="48" name="Gebogen verbindingslijn 47"/>
          <p:cNvCxnSpPr>
            <a:stCxn id="45" idx="1"/>
          </p:cNvCxnSpPr>
          <p:nvPr/>
        </p:nvCxnSpPr>
        <p:spPr>
          <a:xfrm rot="10800000" flipV="1">
            <a:off x="6447099" y="1573246"/>
            <a:ext cx="2065288" cy="372920"/>
          </a:xfrm>
          <a:prstGeom prst="bentConnector3">
            <a:avLst/>
          </a:prstGeom>
          <a:ln>
            <a:solidFill>
              <a:schemeClr val="accent5">
                <a:lumMod val="75000"/>
                <a:alpha val="2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0" name="Gebogen verbindingslijn 49"/>
          <p:cNvCxnSpPr>
            <a:stCxn id="46" idx="1"/>
          </p:cNvCxnSpPr>
          <p:nvPr/>
        </p:nvCxnSpPr>
        <p:spPr>
          <a:xfrm rot="10800000">
            <a:off x="6402357" y="1946173"/>
            <a:ext cx="2110030" cy="927931"/>
          </a:xfrm>
          <a:prstGeom prst="bentConnector3">
            <a:avLst>
              <a:gd name="adj1" fmla="val 50000"/>
            </a:avLst>
          </a:prstGeom>
          <a:ln>
            <a:solidFill>
              <a:schemeClr val="accent5">
                <a:lumMod val="75000"/>
                <a:alpha val="2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4" name="Gebogen verbindingslijn 53"/>
          <p:cNvCxnSpPr>
            <a:stCxn id="47" idx="1"/>
          </p:cNvCxnSpPr>
          <p:nvPr/>
        </p:nvCxnSpPr>
        <p:spPr>
          <a:xfrm rot="10800000">
            <a:off x="7581425" y="3590358"/>
            <a:ext cx="929065" cy="528316"/>
          </a:xfrm>
          <a:prstGeom prst="bentConnector3">
            <a:avLst/>
          </a:prstGeom>
          <a:ln>
            <a:solidFill>
              <a:schemeClr val="accent5">
                <a:lumMod val="75000"/>
                <a:alpha val="20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35" name="Afbeelding 34">
            <a:extLst>
              <a:ext uri="{FF2B5EF4-FFF2-40B4-BE49-F238E27FC236}">
                <a16:creationId xmlns:a16="http://schemas.microsoft.com/office/drawing/2014/main" id="{DF2C58E3-8D7F-2043-9116-151C6C14D49A}"/>
              </a:ext>
            </a:extLst>
          </p:cNvPr>
          <p:cNvPicPr>
            <a:picLocks noChangeAspect="1"/>
          </p:cNvPicPr>
          <p:nvPr/>
        </p:nvPicPr>
        <p:blipFill>
          <a:blip r:embed="rId8"/>
          <a:stretch>
            <a:fillRect/>
          </a:stretch>
        </p:blipFill>
        <p:spPr>
          <a:xfrm>
            <a:off x="100013" y="6196365"/>
            <a:ext cx="3371850" cy="624976"/>
          </a:xfrm>
          <a:prstGeom prst="rect">
            <a:avLst/>
          </a:prstGeom>
        </p:spPr>
      </p:pic>
      <p:sp>
        <p:nvSpPr>
          <p:cNvPr id="37" name="Tekstvak 36">
            <a:extLst>
              <a:ext uri="{FF2B5EF4-FFF2-40B4-BE49-F238E27FC236}">
                <a16:creationId xmlns:a16="http://schemas.microsoft.com/office/drawing/2014/main" id="{87422C9C-1EAC-C14B-8109-870F61A4D927}"/>
              </a:ext>
            </a:extLst>
          </p:cNvPr>
          <p:cNvSpPr txBox="1"/>
          <p:nvPr/>
        </p:nvSpPr>
        <p:spPr>
          <a:xfrm>
            <a:off x="3988969" y="168123"/>
            <a:ext cx="7833195" cy="584775"/>
          </a:xfrm>
          <a:prstGeom prst="rect">
            <a:avLst/>
          </a:prstGeom>
          <a:noFill/>
        </p:spPr>
        <p:txBody>
          <a:bodyPr wrap="square" rtlCol="0">
            <a:spAutoFit/>
          </a:bodyPr>
          <a:lstStyle/>
          <a:p>
            <a:pPr algn="r"/>
            <a:r>
              <a:rPr lang="nl-NL" sz="3200" dirty="0">
                <a:solidFill>
                  <a:schemeClr val="accent5">
                    <a:lumMod val="50000"/>
                  </a:schemeClr>
                </a:solidFill>
                <a:latin typeface="+mj-lt"/>
                <a:ea typeface="SimSun" panose="02010600030101010101" pitchFamily="2" charset="-122"/>
                <a:cs typeface="Helvetica" charset="0"/>
              </a:rPr>
              <a:t>De klassering van premium sake</a:t>
            </a:r>
          </a:p>
        </p:txBody>
      </p:sp>
    </p:spTree>
    <p:extLst>
      <p:ext uri="{BB962C8B-B14F-4D97-AF65-F5344CB8AC3E}">
        <p14:creationId xmlns:p14="http://schemas.microsoft.com/office/powerpoint/2010/main" val="35250396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171700" y="934686"/>
            <a:ext cx="7505700" cy="5266336"/>
          </a:xfrm>
          <a:prstGeom prst="rect">
            <a:avLst/>
          </a:prstGeom>
        </p:spPr>
      </p:pic>
      <p:sp>
        <p:nvSpPr>
          <p:cNvPr id="10" name="Tekstvak 9">
            <a:extLst>
              <a:ext uri="{FF2B5EF4-FFF2-40B4-BE49-F238E27FC236}">
                <a16:creationId xmlns:a16="http://schemas.microsoft.com/office/drawing/2014/main" id="{37645D4D-D2EA-DE48-B8F6-1EF2AE248001}"/>
              </a:ext>
            </a:extLst>
          </p:cNvPr>
          <p:cNvSpPr txBox="1"/>
          <p:nvPr/>
        </p:nvSpPr>
        <p:spPr>
          <a:xfrm>
            <a:off x="3988969" y="155423"/>
            <a:ext cx="7833195" cy="584775"/>
          </a:xfrm>
          <a:prstGeom prst="rect">
            <a:avLst/>
          </a:prstGeom>
          <a:noFill/>
        </p:spPr>
        <p:txBody>
          <a:bodyPr wrap="square" rtlCol="0">
            <a:spAutoFit/>
          </a:bodyPr>
          <a:lstStyle/>
          <a:p>
            <a:pPr algn="r"/>
            <a:r>
              <a:rPr lang="nl-NL" sz="3200" dirty="0">
                <a:solidFill>
                  <a:schemeClr val="accent5">
                    <a:lumMod val="50000"/>
                  </a:schemeClr>
                </a:solidFill>
                <a:latin typeface="+mj-lt"/>
                <a:ea typeface="SimSun" panose="02010600030101010101" pitchFamily="2" charset="-122"/>
                <a:cs typeface="Helvetica" charset="0"/>
              </a:rPr>
              <a:t>De productie van sake: het wassen van de rijst</a:t>
            </a:r>
          </a:p>
        </p:txBody>
      </p:sp>
      <p:pic>
        <p:nvPicPr>
          <p:cNvPr id="11" name="Afbeelding 10">
            <a:extLst>
              <a:ext uri="{FF2B5EF4-FFF2-40B4-BE49-F238E27FC236}">
                <a16:creationId xmlns:a16="http://schemas.microsoft.com/office/drawing/2014/main" id="{08D82680-0A35-0148-8552-28CDB3CF12E5}"/>
              </a:ext>
            </a:extLst>
          </p:cNvPr>
          <p:cNvPicPr>
            <a:picLocks noChangeAspect="1"/>
          </p:cNvPicPr>
          <p:nvPr/>
        </p:nvPicPr>
        <p:blipFill>
          <a:blip r:embed="rId4"/>
          <a:stretch>
            <a:fillRect/>
          </a:stretch>
        </p:blipFill>
        <p:spPr>
          <a:xfrm>
            <a:off x="100013" y="6196365"/>
            <a:ext cx="3371850" cy="624976"/>
          </a:xfrm>
          <a:prstGeom prst="rect">
            <a:avLst/>
          </a:prstGeom>
        </p:spPr>
      </p:pic>
    </p:spTree>
    <p:extLst>
      <p:ext uri="{BB962C8B-B14F-4D97-AF65-F5344CB8AC3E}">
        <p14:creationId xmlns:p14="http://schemas.microsoft.com/office/powerpoint/2010/main" val="36091144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Afbeelding 9">
            <a:extLst>
              <a:ext uri="{FF2B5EF4-FFF2-40B4-BE49-F238E27FC236}">
                <a16:creationId xmlns:a16="http://schemas.microsoft.com/office/drawing/2014/main" id="{8B5EF69C-C3AF-6948-A724-B04B0E35B3C3}"/>
              </a:ext>
            </a:extLst>
          </p:cNvPr>
          <p:cNvPicPr>
            <a:picLocks noChangeAspect="1"/>
          </p:cNvPicPr>
          <p:nvPr/>
        </p:nvPicPr>
        <p:blipFill>
          <a:blip r:embed="rId3"/>
          <a:stretch>
            <a:fillRect/>
          </a:stretch>
        </p:blipFill>
        <p:spPr>
          <a:xfrm>
            <a:off x="100013" y="6196365"/>
            <a:ext cx="3371850" cy="624976"/>
          </a:xfrm>
          <a:prstGeom prst="rect">
            <a:avLst/>
          </a:prstGeom>
        </p:spPr>
      </p:pic>
      <p:sp>
        <p:nvSpPr>
          <p:cNvPr id="12" name="Tekstvak 11">
            <a:extLst>
              <a:ext uri="{FF2B5EF4-FFF2-40B4-BE49-F238E27FC236}">
                <a16:creationId xmlns:a16="http://schemas.microsoft.com/office/drawing/2014/main" id="{8A600639-1E83-DB4D-A584-63AC97C1FD6D}"/>
              </a:ext>
            </a:extLst>
          </p:cNvPr>
          <p:cNvSpPr txBox="1"/>
          <p:nvPr/>
        </p:nvSpPr>
        <p:spPr>
          <a:xfrm>
            <a:off x="3988969" y="155423"/>
            <a:ext cx="7833195" cy="584775"/>
          </a:xfrm>
          <a:prstGeom prst="rect">
            <a:avLst/>
          </a:prstGeom>
          <a:noFill/>
        </p:spPr>
        <p:txBody>
          <a:bodyPr wrap="square" rtlCol="0">
            <a:spAutoFit/>
          </a:bodyPr>
          <a:lstStyle/>
          <a:p>
            <a:pPr algn="r"/>
            <a:r>
              <a:rPr lang="nl-NL" sz="3200" dirty="0" err="1">
                <a:solidFill>
                  <a:schemeClr val="accent5">
                    <a:lumMod val="75000"/>
                  </a:schemeClr>
                </a:solidFill>
                <a:latin typeface="+mj-lt"/>
                <a:ea typeface="SimSun" panose="02010600030101010101" pitchFamily="2" charset="-122"/>
                <a:cs typeface="Helvetica" charset="0"/>
              </a:rPr>
              <a:t>Ninki</a:t>
            </a:r>
            <a:r>
              <a:rPr lang="nl-NL" sz="3200" dirty="0">
                <a:solidFill>
                  <a:schemeClr val="accent5">
                    <a:lumMod val="75000"/>
                  </a:schemeClr>
                </a:solidFill>
                <a:latin typeface="+mj-lt"/>
                <a:ea typeface="SimSun" panose="02010600030101010101" pitchFamily="2" charset="-122"/>
                <a:cs typeface="Helvetica" charset="0"/>
              </a:rPr>
              <a:t> – Gold Label</a:t>
            </a:r>
          </a:p>
        </p:txBody>
      </p:sp>
      <p:graphicFrame>
        <p:nvGraphicFramePr>
          <p:cNvPr id="7" name="Tabel 6">
            <a:extLst>
              <a:ext uri="{FF2B5EF4-FFF2-40B4-BE49-F238E27FC236}">
                <a16:creationId xmlns:a16="http://schemas.microsoft.com/office/drawing/2014/main" id="{4AF5556E-4CE2-E549-A807-0404D1C1CF5B}"/>
              </a:ext>
            </a:extLst>
          </p:cNvPr>
          <p:cNvGraphicFramePr>
            <a:graphicFrameLocks noGrp="1"/>
          </p:cNvGraphicFramePr>
          <p:nvPr/>
        </p:nvGraphicFramePr>
        <p:xfrm>
          <a:off x="4762316" y="1049018"/>
          <a:ext cx="7059848" cy="5147347"/>
        </p:xfrm>
        <a:graphic>
          <a:graphicData uri="http://schemas.openxmlformats.org/drawingml/2006/table">
            <a:tbl>
              <a:tblPr firstRow="1" bandRow="1">
                <a:tableStyleId>{2D5ABB26-0587-4C30-8999-92F81FD0307C}</a:tableStyleId>
              </a:tblPr>
              <a:tblGrid>
                <a:gridCol w="2353283">
                  <a:extLst>
                    <a:ext uri="{9D8B030D-6E8A-4147-A177-3AD203B41FA5}">
                      <a16:colId xmlns:a16="http://schemas.microsoft.com/office/drawing/2014/main" val="2044004422"/>
                    </a:ext>
                  </a:extLst>
                </a:gridCol>
                <a:gridCol w="437563">
                  <a:extLst>
                    <a:ext uri="{9D8B030D-6E8A-4147-A177-3AD203B41FA5}">
                      <a16:colId xmlns:a16="http://schemas.microsoft.com/office/drawing/2014/main" val="2634065927"/>
                    </a:ext>
                  </a:extLst>
                </a:gridCol>
                <a:gridCol w="4269002">
                  <a:extLst>
                    <a:ext uri="{9D8B030D-6E8A-4147-A177-3AD203B41FA5}">
                      <a16:colId xmlns:a16="http://schemas.microsoft.com/office/drawing/2014/main" val="1426559370"/>
                    </a:ext>
                  </a:extLst>
                </a:gridCol>
              </a:tblGrid>
              <a:tr h="502298">
                <a:tc>
                  <a:txBody>
                    <a:bodyPr/>
                    <a:lstStyle/>
                    <a:p>
                      <a:r>
                        <a:rPr lang="nl-BE" i="1" dirty="0">
                          <a:solidFill>
                            <a:schemeClr val="accent5">
                              <a:lumMod val="50000"/>
                            </a:schemeClr>
                          </a:solidFill>
                          <a:latin typeface="+mj-lt"/>
                        </a:rPr>
                        <a:t>Categorie</a:t>
                      </a:r>
                    </a:p>
                  </a:txBody>
                  <a:tcPr/>
                </a:tc>
                <a:tc>
                  <a:txBody>
                    <a:bodyPr/>
                    <a:lstStyle/>
                    <a:p>
                      <a:endParaRPr lang="nl-BE">
                        <a:solidFill>
                          <a:schemeClr val="accent5">
                            <a:lumMod val="50000"/>
                          </a:schemeClr>
                        </a:solidFill>
                        <a:latin typeface="+mj-lt"/>
                      </a:endParaRPr>
                    </a:p>
                  </a:txBody>
                  <a:tcPr/>
                </a:tc>
                <a:tc>
                  <a:txBody>
                    <a:bodyPr/>
                    <a:lstStyle/>
                    <a:p>
                      <a:r>
                        <a:rPr lang="nl-BE" dirty="0">
                          <a:solidFill>
                            <a:schemeClr val="accent5">
                              <a:lumMod val="50000"/>
                            </a:schemeClr>
                          </a:solidFill>
                          <a:latin typeface="+mj-lt"/>
                        </a:rPr>
                        <a:t>Junmai Daiginjo</a:t>
                      </a:r>
                    </a:p>
                  </a:txBody>
                  <a:tcPr/>
                </a:tc>
                <a:extLst>
                  <a:ext uri="{0D108BD9-81ED-4DB2-BD59-A6C34878D82A}">
                    <a16:rowId xmlns:a16="http://schemas.microsoft.com/office/drawing/2014/main" val="1366709317"/>
                  </a:ext>
                </a:extLst>
              </a:tr>
              <a:tr h="502298">
                <a:tc>
                  <a:txBody>
                    <a:bodyPr/>
                    <a:lstStyle/>
                    <a:p>
                      <a:r>
                        <a:rPr lang="nl-BE" i="1" dirty="0">
                          <a:solidFill>
                            <a:schemeClr val="accent5">
                              <a:lumMod val="50000"/>
                            </a:schemeClr>
                          </a:solidFill>
                          <a:latin typeface="+mj-lt"/>
                        </a:rPr>
                        <a:t>Rijst</a:t>
                      </a:r>
                    </a:p>
                  </a:txBody>
                  <a:tcPr/>
                </a:tc>
                <a:tc>
                  <a:txBody>
                    <a:bodyPr/>
                    <a:lstStyle/>
                    <a:p>
                      <a:endParaRPr lang="nl-BE">
                        <a:solidFill>
                          <a:schemeClr val="accent5">
                            <a:lumMod val="50000"/>
                          </a:schemeClr>
                        </a:solidFill>
                        <a:latin typeface="+mj-lt"/>
                      </a:endParaRPr>
                    </a:p>
                  </a:txBody>
                  <a:tcPr/>
                </a:tc>
                <a:tc>
                  <a:txBody>
                    <a:bodyPr/>
                    <a:lstStyle/>
                    <a:p>
                      <a:r>
                        <a:rPr lang="nl-BE" dirty="0">
                          <a:solidFill>
                            <a:schemeClr val="accent5">
                              <a:lumMod val="50000"/>
                            </a:schemeClr>
                          </a:solidFill>
                          <a:latin typeface="+mj-lt"/>
                        </a:rPr>
                        <a:t>Hanafubuki &amp; Gohyakumangoku </a:t>
                      </a:r>
                    </a:p>
                  </a:txBody>
                  <a:tcPr/>
                </a:tc>
                <a:extLst>
                  <a:ext uri="{0D108BD9-81ED-4DB2-BD59-A6C34878D82A}">
                    <a16:rowId xmlns:a16="http://schemas.microsoft.com/office/drawing/2014/main" val="3942239402"/>
                  </a:ext>
                </a:extLst>
              </a:tr>
              <a:tr h="502298">
                <a:tc>
                  <a:txBody>
                    <a:bodyPr/>
                    <a:lstStyle/>
                    <a:p>
                      <a:r>
                        <a:rPr lang="nl-BE" i="1" dirty="0">
                          <a:solidFill>
                            <a:schemeClr val="accent5">
                              <a:lumMod val="50000"/>
                            </a:schemeClr>
                          </a:solidFill>
                          <a:latin typeface="+mj-lt"/>
                        </a:rPr>
                        <a:t>Polijstgraad</a:t>
                      </a:r>
                    </a:p>
                  </a:txBody>
                  <a:tcPr/>
                </a:tc>
                <a:tc>
                  <a:txBody>
                    <a:bodyPr/>
                    <a:lstStyle/>
                    <a:p>
                      <a:endParaRPr lang="nl-BE" dirty="0">
                        <a:solidFill>
                          <a:schemeClr val="accent5">
                            <a:lumMod val="50000"/>
                          </a:schemeClr>
                        </a:solidFill>
                        <a:latin typeface="+mj-lt"/>
                      </a:endParaRPr>
                    </a:p>
                  </a:txBody>
                  <a:tcPr/>
                </a:tc>
                <a:tc>
                  <a:txBody>
                    <a:bodyPr/>
                    <a:lstStyle/>
                    <a:p>
                      <a:r>
                        <a:rPr lang="nl-BE" dirty="0">
                          <a:solidFill>
                            <a:schemeClr val="accent5">
                              <a:lumMod val="50000"/>
                            </a:schemeClr>
                          </a:solidFill>
                          <a:latin typeface="+mj-lt"/>
                        </a:rPr>
                        <a:t>50%</a:t>
                      </a:r>
                    </a:p>
                  </a:txBody>
                  <a:tcPr/>
                </a:tc>
                <a:extLst>
                  <a:ext uri="{0D108BD9-81ED-4DB2-BD59-A6C34878D82A}">
                    <a16:rowId xmlns:a16="http://schemas.microsoft.com/office/drawing/2014/main" val="1825989059"/>
                  </a:ext>
                </a:extLst>
              </a:tr>
              <a:tr h="502298">
                <a:tc>
                  <a:txBody>
                    <a:bodyPr/>
                    <a:lstStyle/>
                    <a:p>
                      <a:r>
                        <a:rPr lang="nl-BE" i="1" dirty="0">
                          <a:solidFill>
                            <a:schemeClr val="accent5">
                              <a:lumMod val="50000"/>
                            </a:schemeClr>
                          </a:solidFill>
                          <a:latin typeface="+mj-lt"/>
                        </a:rPr>
                        <a:t>Stijl</a:t>
                      </a:r>
                    </a:p>
                  </a:txBody>
                  <a:tcPr/>
                </a:tc>
                <a:tc>
                  <a:txBody>
                    <a:bodyPr/>
                    <a:lstStyle/>
                    <a:p>
                      <a:endParaRPr lang="nl-BE">
                        <a:solidFill>
                          <a:schemeClr val="accent5">
                            <a:lumMod val="50000"/>
                          </a:schemeClr>
                        </a:solidFill>
                        <a:latin typeface="+mj-lt"/>
                      </a:endParaRPr>
                    </a:p>
                  </a:txBody>
                  <a:tcPr/>
                </a:tc>
                <a:tc>
                  <a:txBody>
                    <a:bodyPr/>
                    <a:lstStyle/>
                    <a:p>
                      <a:r>
                        <a:rPr lang="nl-BE" dirty="0">
                          <a:solidFill>
                            <a:schemeClr val="accent5">
                              <a:lumMod val="50000"/>
                            </a:schemeClr>
                          </a:solidFill>
                          <a:latin typeface="+mj-lt"/>
                        </a:rPr>
                        <a:t>Rechtlijnig &amp; fris</a:t>
                      </a:r>
                    </a:p>
                  </a:txBody>
                  <a:tcPr/>
                </a:tc>
                <a:extLst>
                  <a:ext uri="{0D108BD9-81ED-4DB2-BD59-A6C34878D82A}">
                    <a16:rowId xmlns:a16="http://schemas.microsoft.com/office/drawing/2014/main" val="1602721751"/>
                  </a:ext>
                </a:extLst>
              </a:tr>
              <a:tr h="3138155">
                <a:tc>
                  <a:txBody>
                    <a:bodyPr/>
                    <a:lstStyle/>
                    <a:p>
                      <a:r>
                        <a:rPr lang="nl-BE" i="1" dirty="0">
                          <a:solidFill>
                            <a:schemeClr val="accent5">
                              <a:lumMod val="50000"/>
                            </a:schemeClr>
                          </a:solidFill>
                          <a:latin typeface="+mj-lt"/>
                        </a:rPr>
                        <a:t>Beschrijving</a:t>
                      </a:r>
                    </a:p>
                  </a:txBody>
                  <a:tcPr/>
                </a:tc>
                <a:tc>
                  <a:txBody>
                    <a:bodyPr/>
                    <a:lstStyle/>
                    <a:p>
                      <a:endParaRPr lang="nl-BE">
                        <a:solidFill>
                          <a:schemeClr val="accent5">
                            <a:lumMod val="50000"/>
                          </a:schemeClr>
                        </a:solidFill>
                        <a:latin typeface="+mj-lt"/>
                      </a:endParaRPr>
                    </a:p>
                  </a:txBody>
                  <a:tcPr/>
                </a:tc>
                <a:tc>
                  <a:txBody>
                    <a:bodyPr/>
                    <a:lstStyle/>
                    <a:p>
                      <a:pPr marL="0" algn="just" defTabSz="914400" rtl="0" eaLnBrk="1" latinLnBrk="0" hangingPunct="1"/>
                      <a:r>
                        <a:rPr lang="nl-NL" sz="1800" kern="1200" dirty="0" err="1">
                          <a:solidFill>
                            <a:schemeClr val="accent5">
                              <a:lumMod val="50000"/>
                            </a:schemeClr>
                          </a:solidFill>
                          <a:latin typeface="+mj-lt"/>
                          <a:ea typeface="+mn-ea"/>
                          <a:cs typeface="+mn-cs"/>
                        </a:rPr>
                        <a:t>Junmai</a:t>
                      </a:r>
                      <a:r>
                        <a:rPr lang="nl-NL" sz="1800" kern="1200" dirty="0">
                          <a:solidFill>
                            <a:schemeClr val="accent5">
                              <a:lumMod val="50000"/>
                            </a:schemeClr>
                          </a:solidFill>
                          <a:latin typeface="+mj-lt"/>
                          <a:ea typeface="+mn-ea"/>
                          <a:cs typeface="+mn-cs"/>
                        </a:rPr>
                        <a:t> </a:t>
                      </a:r>
                      <a:r>
                        <a:rPr lang="nl-NL" sz="1800" kern="1200" dirty="0" err="1">
                          <a:solidFill>
                            <a:schemeClr val="accent5">
                              <a:lumMod val="50000"/>
                            </a:schemeClr>
                          </a:solidFill>
                          <a:latin typeface="+mj-lt"/>
                          <a:ea typeface="+mn-ea"/>
                          <a:cs typeface="+mn-cs"/>
                        </a:rPr>
                        <a:t>Daiginjo</a:t>
                      </a:r>
                      <a:r>
                        <a:rPr lang="nl-NL" sz="1800" kern="1200" dirty="0">
                          <a:solidFill>
                            <a:schemeClr val="accent5">
                              <a:lumMod val="50000"/>
                            </a:schemeClr>
                          </a:solidFill>
                          <a:latin typeface="+mj-lt"/>
                          <a:ea typeface="+mn-ea"/>
                          <a:cs typeface="+mn-cs"/>
                        </a:rPr>
                        <a:t> staat gelijk aan prestige, de essentie van wat een brouwer nu eigenlijk kan. Paradoxaal genoeg lijken ze dan allemaal op elkaar, fruitig, aromatisch en zacht. </a:t>
                      </a:r>
                      <a:r>
                        <a:rPr lang="nl-NL" sz="1800" kern="1200" dirty="0" err="1">
                          <a:solidFill>
                            <a:schemeClr val="accent5">
                              <a:lumMod val="50000"/>
                            </a:schemeClr>
                          </a:solidFill>
                          <a:latin typeface="+mj-lt"/>
                          <a:ea typeface="+mn-ea"/>
                          <a:cs typeface="+mn-cs"/>
                        </a:rPr>
                        <a:t>Ninki</a:t>
                      </a:r>
                      <a:r>
                        <a:rPr lang="nl-NL" sz="1800" kern="1200" dirty="0">
                          <a:solidFill>
                            <a:schemeClr val="accent5">
                              <a:lumMod val="50000"/>
                            </a:schemeClr>
                          </a:solidFill>
                          <a:latin typeface="+mj-lt"/>
                          <a:ea typeface="+mn-ea"/>
                          <a:cs typeface="+mn-cs"/>
                        </a:rPr>
                        <a:t> staat hier gelukkig boven, de fruitigheid is uiteraard aanwezig, maar er is een mooie, strakke en gefocuste lijn die de sake leven geeft, fijn en elegant. </a:t>
                      </a:r>
                    </a:p>
                  </a:txBody>
                  <a:tcPr/>
                </a:tc>
                <a:extLst>
                  <a:ext uri="{0D108BD9-81ED-4DB2-BD59-A6C34878D82A}">
                    <a16:rowId xmlns:a16="http://schemas.microsoft.com/office/drawing/2014/main" val="1410323312"/>
                  </a:ext>
                </a:extLst>
              </a:tr>
            </a:tbl>
          </a:graphicData>
        </a:graphic>
      </p:graphicFrame>
      <p:pic>
        <p:nvPicPr>
          <p:cNvPr id="3" name="Afbeelding 2">
            <a:extLst>
              <a:ext uri="{FF2B5EF4-FFF2-40B4-BE49-F238E27FC236}">
                <a16:creationId xmlns:a16="http://schemas.microsoft.com/office/drawing/2014/main" id="{7DD90EBF-8994-804E-9FD3-A44DE013967C}"/>
              </a:ext>
            </a:extLst>
          </p:cNvPr>
          <p:cNvPicPr>
            <a:picLocks noChangeAspect="1"/>
          </p:cNvPicPr>
          <p:nvPr/>
        </p:nvPicPr>
        <p:blipFill>
          <a:blip r:embed="rId4"/>
          <a:stretch>
            <a:fillRect/>
          </a:stretch>
        </p:blipFill>
        <p:spPr>
          <a:xfrm>
            <a:off x="1785938" y="1049018"/>
            <a:ext cx="1408760" cy="4260850"/>
          </a:xfrm>
          <a:prstGeom prst="rect">
            <a:avLst/>
          </a:prstGeom>
        </p:spPr>
      </p:pic>
    </p:spTree>
    <p:extLst>
      <p:ext uri="{BB962C8B-B14F-4D97-AF65-F5344CB8AC3E}">
        <p14:creationId xmlns:p14="http://schemas.microsoft.com/office/powerpoint/2010/main" val="30340063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Afbeelding 10">
            <a:extLst>
              <a:ext uri="{FF2B5EF4-FFF2-40B4-BE49-F238E27FC236}">
                <a16:creationId xmlns:a16="http://schemas.microsoft.com/office/drawing/2014/main" id="{664F0E84-C973-6D41-AA6F-4ADD2BDFD690}"/>
              </a:ext>
            </a:extLst>
          </p:cNvPr>
          <p:cNvPicPr>
            <a:picLocks noChangeAspect="1"/>
          </p:cNvPicPr>
          <p:nvPr/>
        </p:nvPicPr>
        <p:blipFill>
          <a:blip r:embed="rId3"/>
          <a:stretch>
            <a:fillRect/>
          </a:stretch>
        </p:blipFill>
        <p:spPr>
          <a:xfrm>
            <a:off x="100013" y="6196365"/>
            <a:ext cx="3371850" cy="624976"/>
          </a:xfrm>
          <a:prstGeom prst="rect">
            <a:avLst/>
          </a:prstGeom>
        </p:spPr>
      </p:pic>
      <p:pic>
        <p:nvPicPr>
          <p:cNvPr id="4" name="Afbeelding 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222500" y="740198"/>
            <a:ext cx="7620000" cy="5715000"/>
          </a:xfrm>
          <a:prstGeom prst="rect">
            <a:avLst/>
          </a:prstGeom>
        </p:spPr>
      </p:pic>
      <p:sp>
        <p:nvSpPr>
          <p:cNvPr id="10" name="Tekstvak 9">
            <a:extLst>
              <a:ext uri="{FF2B5EF4-FFF2-40B4-BE49-F238E27FC236}">
                <a16:creationId xmlns:a16="http://schemas.microsoft.com/office/drawing/2014/main" id="{89DDD6F5-2DFD-CD4B-A4D8-48E9D67FBC65}"/>
              </a:ext>
            </a:extLst>
          </p:cNvPr>
          <p:cNvSpPr txBox="1"/>
          <p:nvPr/>
        </p:nvSpPr>
        <p:spPr>
          <a:xfrm>
            <a:off x="3988969" y="155423"/>
            <a:ext cx="7833195" cy="584775"/>
          </a:xfrm>
          <a:prstGeom prst="rect">
            <a:avLst/>
          </a:prstGeom>
          <a:noFill/>
        </p:spPr>
        <p:txBody>
          <a:bodyPr wrap="square" rtlCol="0">
            <a:spAutoFit/>
          </a:bodyPr>
          <a:lstStyle/>
          <a:p>
            <a:pPr algn="r"/>
            <a:r>
              <a:rPr lang="nl-NL" sz="3200" dirty="0">
                <a:solidFill>
                  <a:schemeClr val="accent5">
                    <a:lumMod val="50000"/>
                  </a:schemeClr>
                </a:solidFill>
                <a:latin typeface="+mj-lt"/>
                <a:ea typeface="SimSun" panose="02010600030101010101" pitchFamily="2" charset="-122"/>
                <a:cs typeface="Helvetica" charset="0"/>
              </a:rPr>
              <a:t>De productie van sake: stomen van de rijst</a:t>
            </a:r>
          </a:p>
        </p:txBody>
      </p:sp>
    </p:spTree>
    <p:extLst>
      <p:ext uri="{BB962C8B-B14F-4D97-AF65-F5344CB8AC3E}">
        <p14:creationId xmlns:p14="http://schemas.microsoft.com/office/powerpoint/2010/main" val="247269706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vak 2"/>
          <p:cNvSpPr txBox="1"/>
          <p:nvPr/>
        </p:nvSpPr>
        <p:spPr>
          <a:xfrm>
            <a:off x="428626" y="1174997"/>
            <a:ext cx="5314950" cy="4524315"/>
          </a:xfrm>
          <a:prstGeom prst="rect">
            <a:avLst/>
          </a:prstGeom>
          <a:noFill/>
        </p:spPr>
        <p:txBody>
          <a:bodyPr wrap="square" rtlCol="0">
            <a:spAutoFit/>
          </a:bodyPr>
          <a:lstStyle/>
          <a:p>
            <a:pPr marL="285750" indent="-285750">
              <a:buClr>
                <a:srgbClr val="421A64"/>
              </a:buClr>
              <a:buSzPct val="60000"/>
              <a:buFont typeface="Wingdings" charset="2"/>
              <a:buChar char="q"/>
            </a:pPr>
            <a:r>
              <a:rPr lang="nl-NL" dirty="0" err="1">
                <a:solidFill>
                  <a:schemeClr val="accent5">
                    <a:lumMod val="50000"/>
                  </a:schemeClr>
                </a:solidFill>
                <a:latin typeface="+mj-lt"/>
              </a:rPr>
              <a:t>Koji</a:t>
            </a:r>
            <a:r>
              <a:rPr lang="nl-NL" dirty="0">
                <a:solidFill>
                  <a:schemeClr val="accent5">
                    <a:lumMod val="50000"/>
                  </a:schemeClr>
                </a:solidFill>
                <a:latin typeface="+mj-lt"/>
              </a:rPr>
              <a:t>-kin = </a:t>
            </a:r>
            <a:r>
              <a:rPr lang="nl-NL" dirty="0" err="1">
                <a:solidFill>
                  <a:schemeClr val="accent5">
                    <a:lumMod val="50000"/>
                  </a:schemeClr>
                </a:solidFill>
                <a:latin typeface="+mj-lt"/>
              </a:rPr>
              <a:t>aspergillus</a:t>
            </a:r>
            <a:r>
              <a:rPr lang="nl-NL" dirty="0">
                <a:solidFill>
                  <a:schemeClr val="accent5">
                    <a:lumMod val="50000"/>
                  </a:schemeClr>
                </a:solidFill>
                <a:latin typeface="+mj-lt"/>
              </a:rPr>
              <a:t> </a:t>
            </a:r>
            <a:r>
              <a:rPr lang="nl-NL" dirty="0" err="1">
                <a:solidFill>
                  <a:schemeClr val="accent5">
                    <a:lumMod val="50000"/>
                  </a:schemeClr>
                </a:solidFill>
                <a:latin typeface="+mj-lt"/>
              </a:rPr>
              <a:t>oryzae</a:t>
            </a:r>
            <a:r>
              <a:rPr lang="nl-NL" dirty="0">
                <a:solidFill>
                  <a:schemeClr val="accent5">
                    <a:lumMod val="50000"/>
                  </a:schemeClr>
                </a:solidFill>
                <a:latin typeface="+mj-lt"/>
              </a:rPr>
              <a:t> = familie van schimmels</a:t>
            </a:r>
          </a:p>
          <a:p>
            <a:pPr marL="285750" indent="-285750">
              <a:buClr>
                <a:srgbClr val="421A64"/>
              </a:buClr>
              <a:buSzPct val="60000"/>
              <a:buFont typeface="Wingdings" charset="2"/>
              <a:buChar char="q"/>
            </a:pPr>
            <a:endParaRPr lang="nl-NL" dirty="0">
              <a:solidFill>
                <a:schemeClr val="accent5">
                  <a:lumMod val="50000"/>
                </a:schemeClr>
              </a:solidFill>
              <a:latin typeface="+mj-lt"/>
            </a:endParaRPr>
          </a:p>
          <a:p>
            <a:pPr marL="285750" indent="-285750">
              <a:buClr>
                <a:srgbClr val="421A64"/>
              </a:buClr>
              <a:buSzPct val="60000"/>
              <a:buFont typeface="Wingdings" charset="2"/>
              <a:buChar char="q"/>
            </a:pPr>
            <a:r>
              <a:rPr lang="nl-NL" dirty="0">
                <a:solidFill>
                  <a:schemeClr val="accent5">
                    <a:lumMod val="50000"/>
                  </a:schemeClr>
                </a:solidFill>
                <a:latin typeface="+mj-lt"/>
              </a:rPr>
              <a:t>Wordt naast de productie van sake ook gebruikt voor gefermenteerde voeding: </a:t>
            </a:r>
            <a:r>
              <a:rPr lang="nl-NL" dirty="0" err="1">
                <a:solidFill>
                  <a:schemeClr val="accent5">
                    <a:lumMod val="50000"/>
                  </a:schemeClr>
                </a:solidFill>
                <a:latin typeface="+mj-lt"/>
              </a:rPr>
              <a:t>miso</a:t>
            </a:r>
            <a:r>
              <a:rPr lang="nl-NL" dirty="0">
                <a:solidFill>
                  <a:schemeClr val="accent5">
                    <a:lumMod val="50000"/>
                  </a:schemeClr>
                </a:solidFill>
                <a:latin typeface="+mj-lt"/>
              </a:rPr>
              <a:t>, sojasaus, etc.</a:t>
            </a:r>
          </a:p>
          <a:p>
            <a:pPr marL="285750" indent="-285750">
              <a:buClr>
                <a:srgbClr val="421A64"/>
              </a:buClr>
              <a:buSzPct val="60000"/>
              <a:buFont typeface="Wingdings" charset="2"/>
              <a:buChar char="q"/>
            </a:pPr>
            <a:endParaRPr lang="nl-NL" dirty="0">
              <a:solidFill>
                <a:schemeClr val="accent5">
                  <a:lumMod val="50000"/>
                </a:schemeClr>
              </a:solidFill>
              <a:latin typeface="+mj-lt"/>
            </a:endParaRPr>
          </a:p>
          <a:p>
            <a:pPr marL="285750" indent="-285750">
              <a:buClr>
                <a:srgbClr val="421A64"/>
              </a:buClr>
              <a:buSzPct val="60000"/>
              <a:buFont typeface="Wingdings" charset="2"/>
              <a:buChar char="q"/>
            </a:pPr>
            <a:r>
              <a:rPr lang="nl-NL" dirty="0">
                <a:solidFill>
                  <a:schemeClr val="accent5">
                    <a:lumMod val="50000"/>
                  </a:schemeClr>
                </a:solidFill>
                <a:latin typeface="+mj-lt"/>
              </a:rPr>
              <a:t>Drie soorten: wit, zwart en geel</a:t>
            </a:r>
          </a:p>
          <a:p>
            <a:pPr marL="285750" indent="-285750">
              <a:buClr>
                <a:srgbClr val="421A64"/>
              </a:buClr>
              <a:buSzPct val="60000"/>
              <a:buFont typeface="Wingdings" charset="2"/>
              <a:buChar char="q"/>
            </a:pPr>
            <a:endParaRPr lang="nl-NL" dirty="0">
              <a:solidFill>
                <a:schemeClr val="accent5">
                  <a:lumMod val="50000"/>
                </a:schemeClr>
              </a:solidFill>
              <a:latin typeface="+mj-lt"/>
            </a:endParaRPr>
          </a:p>
          <a:p>
            <a:pPr marL="285750" indent="-285750">
              <a:buClr>
                <a:srgbClr val="421A64"/>
              </a:buClr>
              <a:buSzPct val="60000"/>
              <a:buFont typeface="Wingdings" charset="2"/>
              <a:buChar char="q"/>
            </a:pPr>
            <a:r>
              <a:rPr lang="nl-NL" dirty="0" err="1">
                <a:solidFill>
                  <a:schemeClr val="accent5">
                    <a:lumMod val="50000"/>
                  </a:schemeClr>
                </a:solidFill>
                <a:latin typeface="+mj-lt"/>
              </a:rPr>
              <a:t>Koji</a:t>
            </a:r>
            <a:r>
              <a:rPr lang="nl-NL" dirty="0">
                <a:solidFill>
                  <a:schemeClr val="accent5">
                    <a:lumMod val="50000"/>
                  </a:schemeClr>
                </a:solidFill>
                <a:latin typeface="+mj-lt"/>
              </a:rPr>
              <a:t>-kin wordt uitgestrooid over gestoomde rijst om deze te converteren naar </a:t>
            </a:r>
            <a:r>
              <a:rPr lang="nl-NL" dirty="0" err="1">
                <a:solidFill>
                  <a:schemeClr val="accent5">
                    <a:lumMod val="50000"/>
                  </a:schemeClr>
                </a:solidFill>
                <a:latin typeface="+mj-lt"/>
              </a:rPr>
              <a:t>Koji</a:t>
            </a:r>
            <a:r>
              <a:rPr lang="nl-NL" dirty="0">
                <a:solidFill>
                  <a:schemeClr val="accent5">
                    <a:lumMod val="50000"/>
                  </a:schemeClr>
                </a:solidFill>
                <a:latin typeface="+mj-lt"/>
              </a:rPr>
              <a:t>-rijst.</a:t>
            </a:r>
          </a:p>
          <a:p>
            <a:pPr marL="285750" indent="-285750">
              <a:buClr>
                <a:srgbClr val="421A64"/>
              </a:buClr>
              <a:buSzPct val="60000"/>
              <a:buFont typeface="Wingdings" charset="2"/>
              <a:buChar char="q"/>
            </a:pPr>
            <a:endParaRPr lang="nl-NL" dirty="0">
              <a:solidFill>
                <a:schemeClr val="accent5">
                  <a:lumMod val="50000"/>
                </a:schemeClr>
              </a:solidFill>
              <a:latin typeface="+mj-lt"/>
            </a:endParaRPr>
          </a:p>
          <a:p>
            <a:pPr marL="285750" indent="-285750">
              <a:buClr>
                <a:srgbClr val="421A64"/>
              </a:buClr>
              <a:buSzPct val="60000"/>
              <a:buFont typeface="Wingdings" charset="2"/>
              <a:buChar char="q"/>
            </a:pPr>
            <a:r>
              <a:rPr lang="nl-NL" dirty="0">
                <a:solidFill>
                  <a:schemeClr val="accent5">
                    <a:lumMod val="50000"/>
                  </a:schemeClr>
                </a:solidFill>
                <a:latin typeface="+mj-lt"/>
              </a:rPr>
              <a:t>Tijdens dit proces komen er enzymen vrij die het zetmeel in de rijst zullen converteren naar glucose, wat dan weer tijdens de gisting kan worden omgezet naar alcohol</a:t>
            </a:r>
          </a:p>
          <a:p>
            <a:endParaRPr lang="nl-NL" dirty="0">
              <a:solidFill>
                <a:schemeClr val="accent5">
                  <a:lumMod val="50000"/>
                </a:schemeClr>
              </a:solidFill>
              <a:latin typeface="+mj-lt"/>
            </a:endParaRPr>
          </a:p>
          <a:p>
            <a:endParaRPr lang="nl-NL" dirty="0">
              <a:solidFill>
                <a:schemeClr val="accent5">
                  <a:lumMod val="50000"/>
                </a:schemeClr>
              </a:solidFill>
              <a:latin typeface="+mj-lt"/>
            </a:endParaRPr>
          </a:p>
        </p:txBody>
      </p:sp>
      <p:pic>
        <p:nvPicPr>
          <p:cNvPr id="8" name="Afbeelding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539914" y="1642608"/>
            <a:ext cx="4960938" cy="2989971"/>
          </a:xfrm>
          <a:prstGeom prst="rect">
            <a:avLst/>
          </a:prstGeom>
        </p:spPr>
      </p:pic>
      <p:sp>
        <p:nvSpPr>
          <p:cNvPr id="10" name="Tekstvak 9">
            <a:extLst>
              <a:ext uri="{FF2B5EF4-FFF2-40B4-BE49-F238E27FC236}">
                <a16:creationId xmlns:a16="http://schemas.microsoft.com/office/drawing/2014/main" id="{E088DAA6-2647-2248-8656-C8D5C7E0C5E4}"/>
              </a:ext>
            </a:extLst>
          </p:cNvPr>
          <p:cNvSpPr txBox="1"/>
          <p:nvPr/>
        </p:nvSpPr>
        <p:spPr>
          <a:xfrm>
            <a:off x="3988969" y="155423"/>
            <a:ext cx="7833195" cy="584775"/>
          </a:xfrm>
          <a:prstGeom prst="rect">
            <a:avLst/>
          </a:prstGeom>
          <a:noFill/>
        </p:spPr>
        <p:txBody>
          <a:bodyPr wrap="square" rtlCol="0">
            <a:spAutoFit/>
          </a:bodyPr>
          <a:lstStyle/>
          <a:p>
            <a:pPr algn="r"/>
            <a:r>
              <a:rPr lang="nl-NL" sz="3200" dirty="0">
                <a:solidFill>
                  <a:schemeClr val="accent5">
                    <a:lumMod val="50000"/>
                  </a:schemeClr>
                </a:solidFill>
                <a:latin typeface="+mj-lt"/>
                <a:ea typeface="SimSun" panose="02010600030101010101" pitchFamily="2" charset="-122"/>
                <a:cs typeface="Helvetica" charset="0"/>
              </a:rPr>
              <a:t>De productie van sake: </a:t>
            </a:r>
            <a:r>
              <a:rPr lang="nl-NL" sz="3200" dirty="0" err="1">
                <a:solidFill>
                  <a:schemeClr val="accent5">
                    <a:lumMod val="50000"/>
                  </a:schemeClr>
                </a:solidFill>
                <a:latin typeface="+mj-lt"/>
                <a:ea typeface="SimSun" panose="02010600030101010101" pitchFamily="2" charset="-122"/>
                <a:cs typeface="Helvetica" charset="0"/>
              </a:rPr>
              <a:t>koji</a:t>
            </a:r>
            <a:endParaRPr lang="nl-NL" sz="3200" dirty="0">
              <a:solidFill>
                <a:schemeClr val="accent5">
                  <a:lumMod val="50000"/>
                </a:schemeClr>
              </a:solidFill>
              <a:latin typeface="+mj-lt"/>
              <a:ea typeface="SimSun" panose="02010600030101010101" pitchFamily="2" charset="-122"/>
              <a:cs typeface="Helvetica" charset="0"/>
            </a:endParaRPr>
          </a:p>
        </p:txBody>
      </p:sp>
      <p:pic>
        <p:nvPicPr>
          <p:cNvPr id="11" name="Afbeelding 10">
            <a:extLst>
              <a:ext uri="{FF2B5EF4-FFF2-40B4-BE49-F238E27FC236}">
                <a16:creationId xmlns:a16="http://schemas.microsoft.com/office/drawing/2014/main" id="{70A1A8B4-896B-3F41-A7E1-7D2D76163B41}"/>
              </a:ext>
            </a:extLst>
          </p:cNvPr>
          <p:cNvPicPr>
            <a:picLocks noChangeAspect="1"/>
          </p:cNvPicPr>
          <p:nvPr/>
        </p:nvPicPr>
        <p:blipFill>
          <a:blip r:embed="rId4"/>
          <a:stretch>
            <a:fillRect/>
          </a:stretch>
        </p:blipFill>
        <p:spPr>
          <a:xfrm>
            <a:off x="100013" y="6196365"/>
            <a:ext cx="3371850" cy="624976"/>
          </a:xfrm>
          <a:prstGeom prst="rect">
            <a:avLst/>
          </a:prstGeom>
        </p:spPr>
      </p:pic>
    </p:spTree>
    <p:extLst>
      <p:ext uri="{BB962C8B-B14F-4D97-AF65-F5344CB8AC3E}">
        <p14:creationId xmlns:p14="http://schemas.microsoft.com/office/powerpoint/2010/main" val="255674812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Afbeelding 9">
            <a:extLst>
              <a:ext uri="{FF2B5EF4-FFF2-40B4-BE49-F238E27FC236}">
                <a16:creationId xmlns:a16="http://schemas.microsoft.com/office/drawing/2014/main" id="{8B5EF69C-C3AF-6948-A724-B04B0E35B3C3}"/>
              </a:ext>
            </a:extLst>
          </p:cNvPr>
          <p:cNvPicPr>
            <a:picLocks noChangeAspect="1"/>
          </p:cNvPicPr>
          <p:nvPr/>
        </p:nvPicPr>
        <p:blipFill>
          <a:blip r:embed="rId3"/>
          <a:stretch>
            <a:fillRect/>
          </a:stretch>
        </p:blipFill>
        <p:spPr>
          <a:xfrm>
            <a:off x="100013" y="6196365"/>
            <a:ext cx="3371850" cy="624976"/>
          </a:xfrm>
          <a:prstGeom prst="rect">
            <a:avLst/>
          </a:prstGeom>
        </p:spPr>
      </p:pic>
      <p:sp>
        <p:nvSpPr>
          <p:cNvPr id="12" name="Tekstvak 11">
            <a:extLst>
              <a:ext uri="{FF2B5EF4-FFF2-40B4-BE49-F238E27FC236}">
                <a16:creationId xmlns:a16="http://schemas.microsoft.com/office/drawing/2014/main" id="{8A600639-1E83-DB4D-A584-63AC97C1FD6D}"/>
              </a:ext>
            </a:extLst>
          </p:cNvPr>
          <p:cNvSpPr txBox="1"/>
          <p:nvPr/>
        </p:nvSpPr>
        <p:spPr>
          <a:xfrm>
            <a:off x="3988969" y="155423"/>
            <a:ext cx="7833195" cy="584775"/>
          </a:xfrm>
          <a:prstGeom prst="rect">
            <a:avLst/>
          </a:prstGeom>
          <a:noFill/>
        </p:spPr>
        <p:txBody>
          <a:bodyPr wrap="square" rtlCol="0">
            <a:spAutoFit/>
          </a:bodyPr>
          <a:lstStyle/>
          <a:p>
            <a:pPr algn="r"/>
            <a:r>
              <a:rPr lang="nl-NL" sz="3200" dirty="0" err="1">
                <a:solidFill>
                  <a:schemeClr val="accent5">
                    <a:lumMod val="75000"/>
                  </a:schemeClr>
                </a:solidFill>
                <a:latin typeface="+mj-lt"/>
                <a:ea typeface="SimSun" panose="02010600030101010101" pitchFamily="2" charset="-122"/>
                <a:cs typeface="Helvetica" charset="0"/>
              </a:rPr>
              <a:t>Ikekame</a:t>
            </a:r>
            <a:r>
              <a:rPr lang="nl-NL" sz="3200" dirty="0">
                <a:solidFill>
                  <a:schemeClr val="accent5">
                    <a:lumMod val="75000"/>
                  </a:schemeClr>
                </a:solidFill>
                <a:latin typeface="+mj-lt"/>
                <a:ea typeface="SimSun" panose="02010600030101010101" pitchFamily="2" charset="-122"/>
                <a:cs typeface="Helvetica" charset="0"/>
              </a:rPr>
              <a:t> – </a:t>
            </a:r>
            <a:r>
              <a:rPr lang="nl-NL" sz="3200" dirty="0" err="1">
                <a:solidFill>
                  <a:schemeClr val="accent5">
                    <a:lumMod val="75000"/>
                  </a:schemeClr>
                </a:solidFill>
                <a:latin typeface="+mj-lt"/>
                <a:ea typeface="SimSun" panose="02010600030101010101" pitchFamily="2" charset="-122"/>
                <a:cs typeface="Helvetica" charset="0"/>
              </a:rPr>
              <a:t>Turtle</a:t>
            </a:r>
            <a:r>
              <a:rPr lang="nl-NL" sz="3200" dirty="0">
                <a:solidFill>
                  <a:schemeClr val="accent5">
                    <a:lumMod val="75000"/>
                  </a:schemeClr>
                </a:solidFill>
                <a:latin typeface="+mj-lt"/>
                <a:ea typeface="SimSun" panose="02010600030101010101" pitchFamily="2" charset="-122"/>
                <a:cs typeface="Helvetica" charset="0"/>
              </a:rPr>
              <a:t> Black</a:t>
            </a:r>
          </a:p>
        </p:txBody>
      </p:sp>
      <p:graphicFrame>
        <p:nvGraphicFramePr>
          <p:cNvPr id="7" name="Tabel 6">
            <a:extLst>
              <a:ext uri="{FF2B5EF4-FFF2-40B4-BE49-F238E27FC236}">
                <a16:creationId xmlns:a16="http://schemas.microsoft.com/office/drawing/2014/main" id="{4AF5556E-4CE2-E549-A807-0404D1C1CF5B}"/>
              </a:ext>
            </a:extLst>
          </p:cNvPr>
          <p:cNvGraphicFramePr>
            <a:graphicFrameLocks noGrp="1"/>
          </p:cNvGraphicFramePr>
          <p:nvPr/>
        </p:nvGraphicFramePr>
        <p:xfrm>
          <a:off x="4762316" y="1518918"/>
          <a:ext cx="7059848" cy="5147347"/>
        </p:xfrm>
        <a:graphic>
          <a:graphicData uri="http://schemas.openxmlformats.org/drawingml/2006/table">
            <a:tbl>
              <a:tblPr firstRow="1" bandRow="1">
                <a:tableStyleId>{2D5ABB26-0587-4C30-8999-92F81FD0307C}</a:tableStyleId>
              </a:tblPr>
              <a:tblGrid>
                <a:gridCol w="2353283">
                  <a:extLst>
                    <a:ext uri="{9D8B030D-6E8A-4147-A177-3AD203B41FA5}">
                      <a16:colId xmlns:a16="http://schemas.microsoft.com/office/drawing/2014/main" val="2044004422"/>
                    </a:ext>
                  </a:extLst>
                </a:gridCol>
                <a:gridCol w="437563">
                  <a:extLst>
                    <a:ext uri="{9D8B030D-6E8A-4147-A177-3AD203B41FA5}">
                      <a16:colId xmlns:a16="http://schemas.microsoft.com/office/drawing/2014/main" val="2634065927"/>
                    </a:ext>
                  </a:extLst>
                </a:gridCol>
                <a:gridCol w="4269002">
                  <a:extLst>
                    <a:ext uri="{9D8B030D-6E8A-4147-A177-3AD203B41FA5}">
                      <a16:colId xmlns:a16="http://schemas.microsoft.com/office/drawing/2014/main" val="1426559370"/>
                    </a:ext>
                  </a:extLst>
                </a:gridCol>
              </a:tblGrid>
              <a:tr h="502298">
                <a:tc>
                  <a:txBody>
                    <a:bodyPr/>
                    <a:lstStyle/>
                    <a:p>
                      <a:r>
                        <a:rPr lang="nl-BE" i="1" dirty="0">
                          <a:solidFill>
                            <a:schemeClr val="accent5">
                              <a:lumMod val="50000"/>
                            </a:schemeClr>
                          </a:solidFill>
                          <a:latin typeface="+mj-lt"/>
                        </a:rPr>
                        <a:t>Categorie</a:t>
                      </a:r>
                    </a:p>
                  </a:txBody>
                  <a:tcPr/>
                </a:tc>
                <a:tc>
                  <a:txBody>
                    <a:bodyPr/>
                    <a:lstStyle/>
                    <a:p>
                      <a:endParaRPr lang="nl-BE">
                        <a:solidFill>
                          <a:schemeClr val="accent5">
                            <a:lumMod val="50000"/>
                          </a:schemeClr>
                        </a:solidFill>
                        <a:latin typeface="+mj-lt"/>
                      </a:endParaRPr>
                    </a:p>
                  </a:txBody>
                  <a:tcPr/>
                </a:tc>
                <a:tc>
                  <a:txBody>
                    <a:bodyPr/>
                    <a:lstStyle/>
                    <a:p>
                      <a:r>
                        <a:rPr lang="nl-BE" dirty="0">
                          <a:solidFill>
                            <a:schemeClr val="accent5">
                              <a:lumMod val="50000"/>
                            </a:schemeClr>
                          </a:solidFill>
                          <a:latin typeface="+mj-lt"/>
                        </a:rPr>
                        <a:t>Junmai Daiginjo</a:t>
                      </a:r>
                    </a:p>
                  </a:txBody>
                  <a:tcPr/>
                </a:tc>
                <a:extLst>
                  <a:ext uri="{0D108BD9-81ED-4DB2-BD59-A6C34878D82A}">
                    <a16:rowId xmlns:a16="http://schemas.microsoft.com/office/drawing/2014/main" val="1366709317"/>
                  </a:ext>
                </a:extLst>
              </a:tr>
              <a:tr h="502298">
                <a:tc>
                  <a:txBody>
                    <a:bodyPr/>
                    <a:lstStyle/>
                    <a:p>
                      <a:r>
                        <a:rPr lang="nl-BE" i="1" dirty="0">
                          <a:solidFill>
                            <a:schemeClr val="accent5">
                              <a:lumMod val="50000"/>
                            </a:schemeClr>
                          </a:solidFill>
                          <a:latin typeface="+mj-lt"/>
                        </a:rPr>
                        <a:t>Rijst</a:t>
                      </a:r>
                    </a:p>
                  </a:txBody>
                  <a:tcPr/>
                </a:tc>
                <a:tc>
                  <a:txBody>
                    <a:bodyPr/>
                    <a:lstStyle/>
                    <a:p>
                      <a:endParaRPr lang="nl-BE">
                        <a:solidFill>
                          <a:schemeClr val="accent5">
                            <a:lumMod val="50000"/>
                          </a:schemeClr>
                        </a:solidFill>
                        <a:latin typeface="+mj-lt"/>
                      </a:endParaRPr>
                    </a:p>
                  </a:txBody>
                  <a:tcPr/>
                </a:tc>
                <a:tc>
                  <a:txBody>
                    <a:bodyPr/>
                    <a:lstStyle/>
                    <a:p>
                      <a:r>
                        <a:rPr lang="nl-BE" dirty="0">
                          <a:solidFill>
                            <a:schemeClr val="accent5">
                              <a:lumMod val="50000"/>
                            </a:schemeClr>
                          </a:solidFill>
                          <a:latin typeface="+mj-lt"/>
                        </a:rPr>
                        <a:t>Yamada Nishiki</a:t>
                      </a:r>
                    </a:p>
                  </a:txBody>
                  <a:tcPr/>
                </a:tc>
                <a:extLst>
                  <a:ext uri="{0D108BD9-81ED-4DB2-BD59-A6C34878D82A}">
                    <a16:rowId xmlns:a16="http://schemas.microsoft.com/office/drawing/2014/main" val="3942239402"/>
                  </a:ext>
                </a:extLst>
              </a:tr>
              <a:tr h="502298">
                <a:tc>
                  <a:txBody>
                    <a:bodyPr/>
                    <a:lstStyle/>
                    <a:p>
                      <a:r>
                        <a:rPr lang="nl-BE" i="1" dirty="0">
                          <a:solidFill>
                            <a:schemeClr val="accent5">
                              <a:lumMod val="50000"/>
                            </a:schemeClr>
                          </a:solidFill>
                          <a:latin typeface="+mj-lt"/>
                        </a:rPr>
                        <a:t>Polijstgraad</a:t>
                      </a:r>
                    </a:p>
                  </a:txBody>
                  <a:tcPr/>
                </a:tc>
                <a:tc>
                  <a:txBody>
                    <a:bodyPr/>
                    <a:lstStyle/>
                    <a:p>
                      <a:endParaRPr lang="nl-BE" dirty="0">
                        <a:solidFill>
                          <a:schemeClr val="accent5">
                            <a:lumMod val="50000"/>
                          </a:schemeClr>
                        </a:solidFill>
                        <a:latin typeface="+mj-lt"/>
                      </a:endParaRPr>
                    </a:p>
                  </a:txBody>
                  <a:tcPr/>
                </a:tc>
                <a:tc>
                  <a:txBody>
                    <a:bodyPr/>
                    <a:lstStyle/>
                    <a:p>
                      <a:r>
                        <a:rPr lang="nl-BE" dirty="0">
                          <a:solidFill>
                            <a:schemeClr val="accent5">
                              <a:lumMod val="50000"/>
                            </a:schemeClr>
                          </a:solidFill>
                          <a:latin typeface="+mj-lt"/>
                        </a:rPr>
                        <a:t>50%</a:t>
                      </a:r>
                    </a:p>
                  </a:txBody>
                  <a:tcPr/>
                </a:tc>
                <a:extLst>
                  <a:ext uri="{0D108BD9-81ED-4DB2-BD59-A6C34878D82A}">
                    <a16:rowId xmlns:a16="http://schemas.microsoft.com/office/drawing/2014/main" val="1825989059"/>
                  </a:ext>
                </a:extLst>
              </a:tr>
              <a:tr h="502298">
                <a:tc>
                  <a:txBody>
                    <a:bodyPr/>
                    <a:lstStyle/>
                    <a:p>
                      <a:r>
                        <a:rPr lang="nl-BE" i="1" dirty="0">
                          <a:solidFill>
                            <a:schemeClr val="accent5">
                              <a:lumMod val="50000"/>
                            </a:schemeClr>
                          </a:solidFill>
                          <a:latin typeface="+mj-lt"/>
                        </a:rPr>
                        <a:t>Stijl</a:t>
                      </a:r>
                    </a:p>
                  </a:txBody>
                  <a:tcPr/>
                </a:tc>
                <a:tc>
                  <a:txBody>
                    <a:bodyPr/>
                    <a:lstStyle/>
                    <a:p>
                      <a:endParaRPr lang="nl-BE">
                        <a:solidFill>
                          <a:schemeClr val="accent5">
                            <a:lumMod val="50000"/>
                          </a:schemeClr>
                        </a:solidFill>
                        <a:latin typeface="+mj-lt"/>
                      </a:endParaRPr>
                    </a:p>
                  </a:txBody>
                  <a:tcPr/>
                </a:tc>
                <a:tc>
                  <a:txBody>
                    <a:bodyPr/>
                    <a:lstStyle/>
                    <a:p>
                      <a:r>
                        <a:rPr lang="nl-BE" dirty="0">
                          <a:solidFill>
                            <a:schemeClr val="accent5">
                              <a:lumMod val="50000"/>
                            </a:schemeClr>
                          </a:solidFill>
                          <a:latin typeface="+mj-lt"/>
                        </a:rPr>
                        <a:t>Pittig &amp; levendig</a:t>
                      </a:r>
                    </a:p>
                  </a:txBody>
                  <a:tcPr/>
                </a:tc>
                <a:extLst>
                  <a:ext uri="{0D108BD9-81ED-4DB2-BD59-A6C34878D82A}">
                    <a16:rowId xmlns:a16="http://schemas.microsoft.com/office/drawing/2014/main" val="1602721751"/>
                  </a:ext>
                </a:extLst>
              </a:tr>
              <a:tr h="3138155">
                <a:tc>
                  <a:txBody>
                    <a:bodyPr/>
                    <a:lstStyle/>
                    <a:p>
                      <a:r>
                        <a:rPr lang="nl-BE" i="1" dirty="0">
                          <a:solidFill>
                            <a:schemeClr val="accent5">
                              <a:lumMod val="50000"/>
                            </a:schemeClr>
                          </a:solidFill>
                          <a:latin typeface="+mj-lt"/>
                        </a:rPr>
                        <a:t>Beschrijving</a:t>
                      </a:r>
                    </a:p>
                  </a:txBody>
                  <a:tcPr/>
                </a:tc>
                <a:tc>
                  <a:txBody>
                    <a:bodyPr/>
                    <a:lstStyle/>
                    <a:p>
                      <a:endParaRPr lang="nl-BE">
                        <a:solidFill>
                          <a:schemeClr val="accent5">
                            <a:lumMod val="50000"/>
                          </a:schemeClr>
                        </a:solidFill>
                        <a:latin typeface="+mj-lt"/>
                      </a:endParaRPr>
                    </a:p>
                  </a:txBody>
                  <a:tcPr/>
                </a:tc>
                <a:tc>
                  <a:txBody>
                    <a:bodyPr/>
                    <a:lstStyle/>
                    <a:p>
                      <a:pPr marL="0" algn="just" defTabSz="914400" rtl="0" eaLnBrk="1" latinLnBrk="0" hangingPunct="1"/>
                      <a:r>
                        <a:rPr lang="nl-NL" sz="1800" kern="1200" dirty="0">
                          <a:solidFill>
                            <a:schemeClr val="accent5">
                              <a:lumMod val="50000"/>
                            </a:schemeClr>
                          </a:solidFill>
                          <a:latin typeface="+mj-lt"/>
                          <a:ea typeface="+mn-ea"/>
                          <a:cs typeface="+mn-cs"/>
                        </a:rPr>
                        <a:t>Uitzonderlijke sake, geproduceerd met zwarte </a:t>
                      </a:r>
                      <a:r>
                        <a:rPr lang="nl-NL" sz="1800" kern="1200" dirty="0" err="1">
                          <a:solidFill>
                            <a:schemeClr val="accent5">
                              <a:lumMod val="50000"/>
                            </a:schemeClr>
                          </a:solidFill>
                          <a:latin typeface="+mj-lt"/>
                          <a:ea typeface="+mn-ea"/>
                          <a:cs typeface="+mn-cs"/>
                        </a:rPr>
                        <a:t>koji</a:t>
                      </a:r>
                      <a:r>
                        <a:rPr lang="nl-NL" sz="1800" kern="1200" dirty="0">
                          <a:solidFill>
                            <a:schemeClr val="accent5">
                              <a:lumMod val="50000"/>
                            </a:schemeClr>
                          </a:solidFill>
                          <a:latin typeface="+mj-lt"/>
                          <a:ea typeface="+mn-ea"/>
                          <a:cs typeface="+mn-cs"/>
                        </a:rPr>
                        <a:t>, die normaal wordt voorbehouden voor </a:t>
                      </a:r>
                      <a:r>
                        <a:rPr lang="nl-NL" sz="1800" kern="1200" dirty="0" err="1">
                          <a:solidFill>
                            <a:schemeClr val="accent5">
                              <a:lumMod val="50000"/>
                            </a:schemeClr>
                          </a:solidFill>
                          <a:latin typeface="+mj-lt"/>
                          <a:ea typeface="+mn-ea"/>
                          <a:cs typeface="+mn-cs"/>
                        </a:rPr>
                        <a:t>Awamori</a:t>
                      </a:r>
                      <a:r>
                        <a:rPr lang="nl-NL" sz="1800" kern="1200" dirty="0">
                          <a:solidFill>
                            <a:schemeClr val="accent5">
                              <a:lumMod val="50000"/>
                            </a:schemeClr>
                          </a:solidFill>
                          <a:latin typeface="+mj-lt"/>
                          <a:ea typeface="+mn-ea"/>
                          <a:cs typeface="+mn-cs"/>
                        </a:rPr>
                        <a:t>. Kenmerkend hiervan is pit, en vooral een mooie aciditeit. </a:t>
                      </a:r>
                      <a:endParaRPr lang="nl-BE" sz="1800" kern="1200" dirty="0">
                        <a:solidFill>
                          <a:schemeClr val="accent5">
                            <a:lumMod val="50000"/>
                          </a:schemeClr>
                        </a:solidFill>
                        <a:latin typeface="+mj-lt"/>
                        <a:ea typeface="+mn-ea"/>
                        <a:cs typeface="+mn-cs"/>
                      </a:endParaRPr>
                    </a:p>
                  </a:txBody>
                  <a:tcPr/>
                </a:tc>
                <a:extLst>
                  <a:ext uri="{0D108BD9-81ED-4DB2-BD59-A6C34878D82A}">
                    <a16:rowId xmlns:a16="http://schemas.microsoft.com/office/drawing/2014/main" val="1410323312"/>
                  </a:ext>
                </a:extLst>
              </a:tr>
            </a:tbl>
          </a:graphicData>
        </a:graphic>
      </p:graphicFrame>
      <p:pic>
        <p:nvPicPr>
          <p:cNvPr id="3" name="Afbeelding 2">
            <a:extLst>
              <a:ext uri="{FF2B5EF4-FFF2-40B4-BE49-F238E27FC236}">
                <a16:creationId xmlns:a16="http://schemas.microsoft.com/office/drawing/2014/main" id="{E4CDED10-5035-C947-8A69-1DDBA1F25D75}"/>
              </a:ext>
            </a:extLst>
          </p:cNvPr>
          <p:cNvPicPr>
            <a:picLocks noChangeAspect="1"/>
          </p:cNvPicPr>
          <p:nvPr/>
        </p:nvPicPr>
        <p:blipFill>
          <a:blip r:embed="rId4"/>
          <a:stretch>
            <a:fillRect/>
          </a:stretch>
        </p:blipFill>
        <p:spPr>
          <a:xfrm>
            <a:off x="755650" y="740198"/>
            <a:ext cx="3524250" cy="4699000"/>
          </a:xfrm>
          <a:prstGeom prst="rect">
            <a:avLst/>
          </a:prstGeom>
        </p:spPr>
      </p:pic>
    </p:spTree>
    <p:extLst>
      <p:ext uri="{BB962C8B-B14F-4D97-AF65-F5344CB8AC3E}">
        <p14:creationId xmlns:p14="http://schemas.microsoft.com/office/powerpoint/2010/main" val="231303288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68D22E6A-D7AB-4D44-8A0E-5E14EFC7E2C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0013" y="974856"/>
            <a:ext cx="7809163" cy="5063211"/>
          </a:xfrm>
          <a:prstGeom prst="rect">
            <a:avLst/>
          </a:prstGeom>
        </p:spPr>
      </p:pic>
      <p:pic>
        <p:nvPicPr>
          <p:cNvPr id="7" name="Afbeelding 6">
            <a:extLst>
              <a:ext uri="{FF2B5EF4-FFF2-40B4-BE49-F238E27FC236}">
                <a16:creationId xmlns:a16="http://schemas.microsoft.com/office/drawing/2014/main" id="{01126583-C629-4C45-AD75-CF97F84E00A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199959" y="2158088"/>
            <a:ext cx="3863700" cy="2696745"/>
          </a:xfrm>
          <a:prstGeom prst="rect">
            <a:avLst/>
          </a:prstGeom>
        </p:spPr>
      </p:pic>
      <p:sp>
        <p:nvSpPr>
          <p:cNvPr id="9" name="Tekstvak 8">
            <a:extLst>
              <a:ext uri="{FF2B5EF4-FFF2-40B4-BE49-F238E27FC236}">
                <a16:creationId xmlns:a16="http://schemas.microsoft.com/office/drawing/2014/main" id="{D43A5CB9-0DB2-8641-BCCB-37A161A1D912}"/>
              </a:ext>
            </a:extLst>
          </p:cNvPr>
          <p:cNvSpPr txBox="1"/>
          <p:nvPr/>
        </p:nvSpPr>
        <p:spPr>
          <a:xfrm>
            <a:off x="3988969" y="155423"/>
            <a:ext cx="7833195" cy="584775"/>
          </a:xfrm>
          <a:prstGeom prst="rect">
            <a:avLst/>
          </a:prstGeom>
          <a:noFill/>
        </p:spPr>
        <p:txBody>
          <a:bodyPr wrap="square" rtlCol="0">
            <a:spAutoFit/>
          </a:bodyPr>
          <a:lstStyle/>
          <a:p>
            <a:pPr algn="r"/>
            <a:r>
              <a:rPr lang="nl-NL" sz="3200" dirty="0">
                <a:solidFill>
                  <a:schemeClr val="accent5">
                    <a:lumMod val="50000"/>
                  </a:schemeClr>
                </a:solidFill>
                <a:latin typeface="+mj-lt"/>
                <a:ea typeface="SimSun" panose="02010600030101010101" pitchFamily="2" charset="-122"/>
                <a:cs typeface="Helvetica" charset="0"/>
              </a:rPr>
              <a:t>De productie van sake: </a:t>
            </a:r>
            <a:r>
              <a:rPr lang="nl-NL" sz="3200" dirty="0" err="1">
                <a:solidFill>
                  <a:schemeClr val="accent5">
                    <a:lumMod val="50000"/>
                  </a:schemeClr>
                </a:solidFill>
                <a:latin typeface="+mj-lt"/>
                <a:ea typeface="SimSun" panose="02010600030101010101" pitchFamily="2" charset="-122"/>
                <a:cs typeface="Helvetica" charset="0"/>
              </a:rPr>
              <a:t>koji</a:t>
            </a:r>
            <a:endParaRPr lang="nl-NL" sz="3200" dirty="0">
              <a:solidFill>
                <a:schemeClr val="accent5">
                  <a:lumMod val="50000"/>
                </a:schemeClr>
              </a:solidFill>
              <a:latin typeface="+mj-lt"/>
              <a:ea typeface="SimSun" panose="02010600030101010101" pitchFamily="2" charset="-122"/>
              <a:cs typeface="Helvetica" charset="0"/>
            </a:endParaRPr>
          </a:p>
        </p:txBody>
      </p:sp>
      <p:pic>
        <p:nvPicPr>
          <p:cNvPr id="11" name="Afbeelding 10">
            <a:extLst>
              <a:ext uri="{FF2B5EF4-FFF2-40B4-BE49-F238E27FC236}">
                <a16:creationId xmlns:a16="http://schemas.microsoft.com/office/drawing/2014/main" id="{C8EE38A0-8FB3-3348-BD6C-0CBE9D5A8605}"/>
              </a:ext>
            </a:extLst>
          </p:cNvPr>
          <p:cNvPicPr>
            <a:picLocks noChangeAspect="1"/>
          </p:cNvPicPr>
          <p:nvPr/>
        </p:nvPicPr>
        <p:blipFill>
          <a:blip r:embed="rId5"/>
          <a:stretch>
            <a:fillRect/>
          </a:stretch>
        </p:blipFill>
        <p:spPr>
          <a:xfrm>
            <a:off x="100013" y="6196365"/>
            <a:ext cx="3371850" cy="624976"/>
          </a:xfrm>
          <a:prstGeom prst="rect">
            <a:avLst/>
          </a:prstGeom>
        </p:spPr>
      </p:pic>
    </p:spTree>
    <p:extLst>
      <p:ext uri="{BB962C8B-B14F-4D97-AF65-F5344CB8AC3E}">
        <p14:creationId xmlns:p14="http://schemas.microsoft.com/office/powerpoint/2010/main" val="418223940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785938" y="888999"/>
            <a:ext cx="7806690" cy="5207001"/>
          </a:xfrm>
          <a:prstGeom prst="rect">
            <a:avLst/>
          </a:prstGeom>
        </p:spPr>
      </p:pic>
      <p:sp>
        <p:nvSpPr>
          <p:cNvPr id="9" name="Tekstvak 8">
            <a:extLst>
              <a:ext uri="{FF2B5EF4-FFF2-40B4-BE49-F238E27FC236}">
                <a16:creationId xmlns:a16="http://schemas.microsoft.com/office/drawing/2014/main" id="{44E3B9D1-B3F9-8948-9F46-92238EEABB82}"/>
              </a:ext>
            </a:extLst>
          </p:cNvPr>
          <p:cNvSpPr txBox="1"/>
          <p:nvPr/>
        </p:nvSpPr>
        <p:spPr>
          <a:xfrm>
            <a:off x="3988969" y="155423"/>
            <a:ext cx="7833195" cy="584775"/>
          </a:xfrm>
          <a:prstGeom prst="rect">
            <a:avLst/>
          </a:prstGeom>
          <a:noFill/>
        </p:spPr>
        <p:txBody>
          <a:bodyPr wrap="square" rtlCol="0">
            <a:spAutoFit/>
          </a:bodyPr>
          <a:lstStyle/>
          <a:p>
            <a:pPr algn="r"/>
            <a:r>
              <a:rPr lang="nl-NL" sz="3200" dirty="0">
                <a:solidFill>
                  <a:schemeClr val="accent5">
                    <a:lumMod val="50000"/>
                  </a:schemeClr>
                </a:solidFill>
                <a:latin typeface="+mj-lt"/>
                <a:ea typeface="SimSun" panose="02010600030101010101" pitchFamily="2" charset="-122"/>
                <a:cs typeface="Helvetica" charset="0"/>
              </a:rPr>
              <a:t>De productie van sake: </a:t>
            </a:r>
            <a:r>
              <a:rPr lang="nl-NL" sz="3200" dirty="0" err="1">
                <a:solidFill>
                  <a:schemeClr val="accent5">
                    <a:lumMod val="50000"/>
                  </a:schemeClr>
                </a:solidFill>
                <a:latin typeface="+mj-lt"/>
                <a:ea typeface="SimSun" panose="02010600030101010101" pitchFamily="2" charset="-122"/>
                <a:cs typeface="Helvetica" charset="0"/>
              </a:rPr>
              <a:t>koji</a:t>
            </a:r>
            <a:endParaRPr lang="nl-NL" sz="3200" dirty="0">
              <a:solidFill>
                <a:schemeClr val="accent5">
                  <a:lumMod val="50000"/>
                </a:schemeClr>
              </a:solidFill>
              <a:latin typeface="+mj-lt"/>
              <a:ea typeface="SimSun" panose="02010600030101010101" pitchFamily="2" charset="-122"/>
              <a:cs typeface="Helvetica" charset="0"/>
            </a:endParaRPr>
          </a:p>
        </p:txBody>
      </p:sp>
      <p:pic>
        <p:nvPicPr>
          <p:cNvPr id="11" name="Afbeelding 10">
            <a:extLst>
              <a:ext uri="{FF2B5EF4-FFF2-40B4-BE49-F238E27FC236}">
                <a16:creationId xmlns:a16="http://schemas.microsoft.com/office/drawing/2014/main" id="{C1A0F588-2782-E744-B168-CDCD0B088786}"/>
              </a:ext>
            </a:extLst>
          </p:cNvPr>
          <p:cNvPicPr>
            <a:picLocks noChangeAspect="1"/>
          </p:cNvPicPr>
          <p:nvPr/>
        </p:nvPicPr>
        <p:blipFill>
          <a:blip r:embed="rId4"/>
          <a:stretch>
            <a:fillRect/>
          </a:stretch>
        </p:blipFill>
        <p:spPr>
          <a:xfrm>
            <a:off x="100013" y="6196365"/>
            <a:ext cx="3371850" cy="624976"/>
          </a:xfrm>
          <a:prstGeom prst="rect">
            <a:avLst/>
          </a:prstGeom>
        </p:spPr>
      </p:pic>
    </p:spTree>
    <p:extLst>
      <p:ext uri="{BB962C8B-B14F-4D97-AF65-F5344CB8AC3E}">
        <p14:creationId xmlns:p14="http://schemas.microsoft.com/office/powerpoint/2010/main" val="11002917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Tekstvak 56"/>
          <p:cNvSpPr txBox="1"/>
          <p:nvPr/>
        </p:nvSpPr>
        <p:spPr>
          <a:xfrm>
            <a:off x="3988969" y="320523"/>
            <a:ext cx="7833195" cy="584775"/>
          </a:xfrm>
          <a:prstGeom prst="rect">
            <a:avLst/>
          </a:prstGeom>
          <a:noFill/>
        </p:spPr>
        <p:txBody>
          <a:bodyPr wrap="square" rtlCol="0">
            <a:spAutoFit/>
          </a:bodyPr>
          <a:lstStyle/>
          <a:p>
            <a:pPr algn="r"/>
            <a:r>
              <a:rPr lang="nl-NL" sz="3200" dirty="0">
                <a:solidFill>
                  <a:schemeClr val="accent5">
                    <a:lumMod val="50000"/>
                  </a:schemeClr>
                </a:solidFill>
                <a:latin typeface="+mj-lt"/>
                <a:ea typeface="SimSun" panose="02010600030101010101" pitchFamily="2" charset="-122"/>
                <a:cs typeface="Helvetica" charset="0"/>
              </a:rPr>
              <a:t>Wat is sake?</a:t>
            </a:r>
          </a:p>
        </p:txBody>
      </p:sp>
      <p:sp>
        <p:nvSpPr>
          <p:cNvPr id="3" name="Tekstvak 2"/>
          <p:cNvSpPr txBox="1"/>
          <p:nvPr/>
        </p:nvSpPr>
        <p:spPr>
          <a:xfrm>
            <a:off x="428624" y="1042988"/>
            <a:ext cx="11472864" cy="2339102"/>
          </a:xfrm>
          <a:prstGeom prst="rect">
            <a:avLst/>
          </a:prstGeom>
          <a:noFill/>
        </p:spPr>
        <p:txBody>
          <a:bodyPr wrap="square" rtlCol="0">
            <a:spAutoFit/>
          </a:bodyPr>
          <a:lstStyle/>
          <a:p>
            <a:pPr marL="285750" indent="-285750">
              <a:buClr>
                <a:srgbClr val="421A64"/>
              </a:buClr>
              <a:buSzPct val="60000"/>
              <a:buFont typeface="Wingdings" charset="2"/>
              <a:buChar char="q"/>
            </a:pPr>
            <a:endParaRPr lang="nl-NL" dirty="0">
              <a:solidFill>
                <a:schemeClr val="accent5">
                  <a:lumMod val="50000"/>
                </a:schemeClr>
              </a:solidFill>
              <a:latin typeface="+mj-lt"/>
              <a:ea typeface="SimSun" panose="02010600030101010101" pitchFamily="2" charset="-122"/>
            </a:endParaRPr>
          </a:p>
          <a:p>
            <a:pPr marL="285750" indent="-285750">
              <a:buClr>
                <a:srgbClr val="421A64"/>
              </a:buClr>
              <a:buSzPct val="60000"/>
              <a:buFont typeface="Wingdings" charset="2"/>
              <a:buChar char="q"/>
            </a:pPr>
            <a:r>
              <a:rPr lang="nl-NL" dirty="0">
                <a:solidFill>
                  <a:schemeClr val="accent5">
                    <a:lumMod val="50000"/>
                  </a:schemeClr>
                </a:solidFill>
                <a:latin typeface="+mj-lt"/>
                <a:ea typeface="SimSun" panose="02010600030101010101" pitchFamily="2" charset="-122"/>
              </a:rPr>
              <a:t>Sake is </a:t>
            </a:r>
            <a:r>
              <a:rPr lang="nl-NL" b="1" u="sng" dirty="0">
                <a:solidFill>
                  <a:schemeClr val="accent5">
                    <a:lumMod val="50000"/>
                  </a:schemeClr>
                </a:solidFill>
                <a:latin typeface="+mj-lt"/>
                <a:ea typeface="SimSun" panose="02010600030101010101" pitchFamily="2" charset="-122"/>
              </a:rPr>
              <a:t>geen</a:t>
            </a:r>
            <a:r>
              <a:rPr lang="nl-NL" dirty="0">
                <a:solidFill>
                  <a:schemeClr val="accent5">
                    <a:lumMod val="50000"/>
                  </a:schemeClr>
                </a:solidFill>
                <a:latin typeface="+mj-lt"/>
                <a:ea typeface="SimSun" panose="02010600030101010101" pitchFamily="2" charset="-122"/>
              </a:rPr>
              <a:t> sterke drank; het eindproduct is niet gedistilleerd</a:t>
            </a:r>
          </a:p>
          <a:p>
            <a:pPr marL="285750" indent="-285750">
              <a:buClr>
                <a:srgbClr val="421A64"/>
              </a:buClr>
              <a:buSzPct val="60000"/>
              <a:buFont typeface="Wingdings" charset="2"/>
              <a:buChar char="q"/>
            </a:pPr>
            <a:endParaRPr lang="nl-NL" dirty="0">
              <a:solidFill>
                <a:schemeClr val="accent5">
                  <a:lumMod val="50000"/>
                </a:schemeClr>
              </a:solidFill>
              <a:latin typeface="+mj-lt"/>
              <a:ea typeface="SimSun" panose="02010600030101010101" pitchFamily="2" charset="-122"/>
            </a:endParaRPr>
          </a:p>
          <a:p>
            <a:pPr marL="285750" indent="-285750">
              <a:buClr>
                <a:srgbClr val="421A64"/>
              </a:buClr>
              <a:buSzPct val="60000"/>
              <a:buFont typeface="Wingdings" charset="2"/>
              <a:buChar char="q"/>
            </a:pPr>
            <a:r>
              <a:rPr lang="nl-NL" dirty="0">
                <a:solidFill>
                  <a:schemeClr val="accent5">
                    <a:lumMod val="50000"/>
                  </a:schemeClr>
                </a:solidFill>
                <a:latin typeface="+mj-lt"/>
                <a:ea typeface="SimSun" panose="02010600030101010101" pitchFamily="2" charset="-122"/>
              </a:rPr>
              <a:t>Sake is </a:t>
            </a:r>
            <a:r>
              <a:rPr lang="nl-NL" b="1" u="sng" dirty="0">
                <a:solidFill>
                  <a:schemeClr val="accent5">
                    <a:lumMod val="50000"/>
                  </a:schemeClr>
                </a:solidFill>
                <a:latin typeface="+mj-lt"/>
                <a:ea typeface="SimSun" panose="02010600030101010101" pitchFamily="2" charset="-122"/>
              </a:rPr>
              <a:t>geen</a:t>
            </a:r>
            <a:r>
              <a:rPr lang="nl-NL" dirty="0">
                <a:solidFill>
                  <a:schemeClr val="accent5">
                    <a:lumMod val="50000"/>
                  </a:schemeClr>
                </a:solidFill>
                <a:latin typeface="+mj-lt"/>
                <a:ea typeface="SimSun" panose="02010600030101010101" pitchFamily="2" charset="-122"/>
              </a:rPr>
              <a:t> bier; het converteren van zetmeel naar suiker gebeurt bij bier door het mouten van granen sake-rijst bevat echter geen kiem</a:t>
            </a:r>
          </a:p>
          <a:p>
            <a:pPr marL="285750" indent="-285750">
              <a:buClr>
                <a:srgbClr val="421A64"/>
              </a:buClr>
              <a:buSzPct val="60000"/>
              <a:buFont typeface="Wingdings" charset="2"/>
              <a:buChar char="q"/>
            </a:pPr>
            <a:endParaRPr lang="nl-NL" dirty="0">
              <a:solidFill>
                <a:schemeClr val="accent5">
                  <a:lumMod val="50000"/>
                </a:schemeClr>
              </a:solidFill>
              <a:latin typeface="+mj-lt"/>
              <a:ea typeface="SimSun" panose="02010600030101010101" pitchFamily="2" charset="-122"/>
            </a:endParaRPr>
          </a:p>
          <a:p>
            <a:pPr marL="285750" indent="-285750">
              <a:buClr>
                <a:srgbClr val="421A64"/>
              </a:buClr>
              <a:buSzPct val="60000"/>
              <a:buFont typeface="Wingdings" charset="2"/>
              <a:buChar char="q"/>
            </a:pPr>
            <a:r>
              <a:rPr lang="nl-NL" dirty="0">
                <a:solidFill>
                  <a:schemeClr val="accent5">
                    <a:lumMod val="50000"/>
                  </a:schemeClr>
                </a:solidFill>
                <a:latin typeface="+mj-lt"/>
                <a:ea typeface="SimSun" panose="02010600030101010101" pitchFamily="2" charset="-122"/>
              </a:rPr>
              <a:t>Sake is </a:t>
            </a:r>
            <a:r>
              <a:rPr lang="nl-NL" b="1" u="sng" dirty="0">
                <a:solidFill>
                  <a:schemeClr val="accent5">
                    <a:lumMod val="50000"/>
                  </a:schemeClr>
                </a:solidFill>
                <a:latin typeface="+mj-lt"/>
                <a:ea typeface="SimSun" panose="02010600030101010101" pitchFamily="2" charset="-122"/>
              </a:rPr>
              <a:t>geen</a:t>
            </a:r>
            <a:r>
              <a:rPr lang="nl-NL" dirty="0">
                <a:solidFill>
                  <a:schemeClr val="accent5">
                    <a:lumMod val="50000"/>
                  </a:schemeClr>
                </a:solidFill>
                <a:latin typeface="+mj-lt"/>
                <a:ea typeface="SimSun" panose="02010600030101010101" pitchFamily="2" charset="-122"/>
              </a:rPr>
              <a:t> wijn; rijst bevat geen rechtstreeks vergistbare suikers, in tegenstelling tot druiven</a:t>
            </a:r>
          </a:p>
          <a:p>
            <a:pPr marL="285750" indent="-285750">
              <a:buFont typeface="Arial" charset="0"/>
              <a:buChar char="•"/>
            </a:pPr>
            <a:endParaRPr lang="nl-NL" sz="2000" dirty="0">
              <a:solidFill>
                <a:schemeClr val="accent5">
                  <a:lumMod val="50000"/>
                </a:schemeClr>
              </a:solidFill>
              <a:latin typeface="+mj-lt"/>
              <a:ea typeface="SimSun" panose="02010600030101010101" pitchFamily="2" charset="-122"/>
            </a:endParaRPr>
          </a:p>
        </p:txBody>
      </p:sp>
      <p:sp>
        <p:nvSpPr>
          <p:cNvPr id="4" name="Tekstvak 3"/>
          <p:cNvSpPr txBox="1"/>
          <p:nvPr/>
        </p:nvSpPr>
        <p:spPr>
          <a:xfrm>
            <a:off x="540913" y="3513604"/>
            <a:ext cx="2188000" cy="369332"/>
          </a:xfrm>
          <a:prstGeom prst="rect">
            <a:avLst/>
          </a:prstGeom>
          <a:noFill/>
          <a:ln>
            <a:solidFill>
              <a:schemeClr val="accent5">
                <a:lumMod val="75000"/>
              </a:schemeClr>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nl-NL">
                <a:solidFill>
                  <a:schemeClr val="accent5">
                    <a:lumMod val="50000"/>
                  </a:schemeClr>
                </a:solidFill>
                <a:latin typeface="+mj-lt"/>
                <a:ea typeface="SimSun" panose="02010600030101010101" pitchFamily="2" charset="-122"/>
              </a:rPr>
              <a:t>Gerst</a:t>
            </a:r>
          </a:p>
        </p:txBody>
      </p:sp>
      <p:sp>
        <p:nvSpPr>
          <p:cNvPr id="9" name="Tekstvak 8"/>
          <p:cNvSpPr txBox="1"/>
          <p:nvPr/>
        </p:nvSpPr>
        <p:spPr>
          <a:xfrm>
            <a:off x="540913" y="4472565"/>
            <a:ext cx="2188000" cy="369332"/>
          </a:xfrm>
          <a:prstGeom prst="rect">
            <a:avLst/>
          </a:prstGeom>
          <a:ln>
            <a:solidFill>
              <a:schemeClr val="accent5">
                <a:lumMod val="75000"/>
              </a:schemeClr>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nl-NL">
                <a:solidFill>
                  <a:schemeClr val="accent5">
                    <a:lumMod val="50000"/>
                  </a:schemeClr>
                </a:solidFill>
                <a:latin typeface="+mj-lt"/>
                <a:ea typeface="SimSun" panose="02010600030101010101" pitchFamily="2" charset="-122"/>
              </a:rPr>
              <a:t>Druiven</a:t>
            </a:r>
          </a:p>
        </p:txBody>
      </p:sp>
      <p:sp>
        <p:nvSpPr>
          <p:cNvPr id="10" name="Tekstvak 9"/>
          <p:cNvSpPr txBox="1"/>
          <p:nvPr/>
        </p:nvSpPr>
        <p:spPr>
          <a:xfrm>
            <a:off x="540913" y="5381686"/>
            <a:ext cx="2188000" cy="369332"/>
          </a:xfrm>
          <a:prstGeom prst="rect">
            <a:avLst/>
          </a:prstGeom>
          <a:ln>
            <a:solidFill>
              <a:schemeClr val="accent5">
                <a:lumMod val="75000"/>
              </a:schemeClr>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nl-NL" dirty="0">
                <a:solidFill>
                  <a:schemeClr val="accent5">
                    <a:lumMod val="50000"/>
                  </a:schemeClr>
                </a:solidFill>
                <a:latin typeface="+mj-lt"/>
                <a:ea typeface="SimSun" panose="02010600030101010101" pitchFamily="2" charset="-122"/>
              </a:rPr>
              <a:t>Gestoomde rijst</a:t>
            </a:r>
          </a:p>
        </p:txBody>
      </p:sp>
      <p:sp>
        <p:nvSpPr>
          <p:cNvPr id="11" name="Tekstvak 10"/>
          <p:cNvSpPr txBox="1"/>
          <p:nvPr/>
        </p:nvSpPr>
        <p:spPr>
          <a:xfrm>
            <a:off x="3988969" y="3514705"/>
            <a:ext cx="2277478" cy="369332"/>
          </a:xfrm>
          <a:prstGeom prst="rect">
            <a:avLst/>
          </a:prstGeom>
          <a:noFill/>
          <a:ln>
            <a:solidFill>
              <a:schemeClr val="accent5">
                <a:lumMod val="75000"/>
              </a:schemeClr>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nl-NL" dirty="0">
                <a:solidFill>
                  <a:schemeClr val="accent5">
                    <a:lumMod val="50000"/>
                  </a:schemeClr>
                </a:solidFill>
                <a:latin typeface="+mj-lt"/>
                <a:ea typeface="SimSun" panose="02010600030101010101" pitchFamily="2" charset="-122"/>
              </a:rPr>
              <a:t>Suikerconversie</a:t>
            </a:r>
          </a:p>
        </p:txBody>
      </p:sp>
      <p:sp>
        <p:nvSpPr>
          <p:cNvPr id="13" name="Tekstvak 12"/>
          <p:cNvSpPr txBox="1"/>
          <p:nvPr/>
        </p:nvSpPr>
        <p:spPr>
          <a:xfrm>
            <a:off x="3988969" y="5381686"/>
            <a:ext cx="5555081" cy="369332"/>
          </a:xfrm>
          <a:prstGeom prst="rect">
            <a:avLst/>
          </a:prstGeom>
          <a:noFill/>
          <a:ln>
            <a:solidFill>
              <a:schemeClr val="accent5">
                <a:lumMod val="75000"/>
              </a:schemeClr>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nl-NL" dirty="0">
                <a:solidFill>
                  <a:schemeClr val="accent5">
                    <a:lumMod val="50000"/>
                  </a:schemeClr>
                </a:solidFill>
                <a:latin typeface="+mj-lt"/>
                <a:ea typeface="SimSun" panose="02010600030101010101" pitchFamily="2" charset="-122"/>
              </a:rPr>
              <a:t>Suikerconversie </a:t>
            </a:r>
            <a:r>
              <a:rPr lang="nl-NL" b="1" u="sng" dirty="0">
                <a:solidFill>
                  <a:schemeClr val="accent5">
                    <a:lumMod val="50000"/>
                  </a:schemeClr>
                </a:solidFill>
                <a:latin typeface="+mj-lt"/>
                <a:ea typeface="SimSun" panose="02010600030101010101" pitchFamily="2" charset="-122"/>
              </a:rPr>
              <a:t>en </a:t>
            </a:r>
            <a:r>
              <a:rPr lang="nl-NL" dirty="0">
                <a:solidFill>
                  <a:schemeClr val="accent5">
                    <a:lumMod val="50000"/>
                  </a:schemeClr>
                </a:solidFill>
                <a:latin typeface="+mj-lt"/>
                <a:ea typeface="SimSun" panose="02010600030101010101" pitchFamily="2" charset="-122"/>
              </a:rPr>
              <a:t>Gisting</a:t>
            </a:r>
          </a:p>
        </p:txBody>
      </p:sp>
      <p:sp>
        <p:nvSpPr>
          <p:cNvPr id="14" name="Tekstvak 13"/>
          <p:cNvSpPr txBox="1"/>
          <p:nvPr/>
        </p:nvSpPr>
        <p:spPr>
          <a:xfrm>
            <a:off x="7266572" y="3507601"/>
            <a:ext cx="2277478" cy="369332"/>
          </a:xfrm>
          <a:prstGeom prst="rect">
            <a:avLst/>
          </a:prstGeom>
          <a:noFill/>
          <a:ln>
            <a:solidFill>
              <a:schemeClr val="accent5">
                <a:lumMod val="75000"/>
              </a:schemeClr>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nl-NL">
                <a:solidFill>
                  <a:schemeClr val="accent5">
                    <a:lumMod val="50000"/>
                  </a:schemeClr>
                </a:solidFill>
                <a:latin typeface="SimSun" panose="02010600030101010101" pitchFamily="2" charset="-122"/>
                <a:ea typeface="SimSun" panose="02010600030101010101" pitchFamily="2" charset="-122"/>
              </a:rPr>
              <a:t>Gisting</a:t>
            </a:r>
            <a:endParaRPr lang="nl-NL" dirty="0">
              <a:solidFill>
                <a:schemeClr val="accent5">
                  <a:lumMod val="50000"/>
                </a:schemeClr>
              </a:solidFill>
              <a:latin typeface="SimSun" panose="02010600030101010101" pitchFamily="2" charset="-122"/>
              <a:ea typeface="SimSun" panose="02010600030101010101" pitchFamily="2" charset="-122"/>
            </a:endParaRPr>
          </a:p>
        </p:txBody>
      </p:sp>
      <p:sp>
        <p:nvSpPr>
          <p:cNvPr id="15" name="Tekstvak 14"/>
          <p:cNvSpPr txBox="1"/>
          <p:nvPr/>
        </p:nvSpPr>
        <p:spPr>
          <a:xfrm>
            <a:off x="7266572" y="4472565"/>
            <a:ext cx="2277478" cy="369332"/>
          </a:xfrm>
          <a:prstGeom prst="rect">
            <a:avLst/>
          </a:prstGeom>
          <a:noFill/>
          <a:ln>
            <a:solidFill>
              <a:schemeClr val="accent5">
                <a:lumMod val="75000"/>
              </a:schemeClr>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nl-NL">
                <a:solidFill>
                  <a:schemeClr val="accent5">
                    <a:lumMod val="50000"/>
                  </a:schemeClr>
                </a:solidFill>
                <a:latin typeface="+mj-lt"/>
                <a:ea typeface="SimSun" panose="02010600030101010101" pitchFamily="2" charset="-122"/>
              </a:rPr>
              <a:t>Gisting</a:t>
            </a:r>
            <a:endParaRPr lang="nl-NL" dirty="0">
              <a:solidFill>
                <a:schemeClr val="accent5">
                  <a:lumMod val="50000"/>
                </a:schemeClr>
              </a:solidFill>
              <a:latin typeface="+mj-lt"/>
              <a:ea typeface="SimSun" panose="02010600030101010101" pitchFamily="2" charset="-122"/>
            </a:endParaRPr>
          </a:p>
        </p:txBody>
      </p:sp>
      <p:cxnSp>
        <p:nvCxnSpPr>
          <p:cNvPr id="6" name="Rechte verbindingslijn met pijl 5"/>
          <p:cNvCxnSpPr>
            <a:cxnSpLocks/>
            <a:stCxn id="4" idx="3"/>
            <a:endCxn id="11" idx="1"/>
          </p:cNvCxnSpPr>
          <p:nvPr/>
        </p:nvCxnSpPr>
        <p:spPr>
          <a:xfrm>
            <a:off x="2728913" y="3698270"/>
            <a:ext cx="1260056" cy="1101"/>
          </a:xfrm>
          <a:prstGeom prst="straightConnector1">
            <a:avLst/>
          </a:prstGeom>
          <a:ln>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0" name="Rechte verbindingslijn met pijl 19"/>
          <p:cNvCxnSpPr>
            <a:stCxn id="11" idx="3"/>
            <a:endCxn id="14" idx="1"/>
          </p:cNvCxnSpPr>
          <p:nvPr/>
        </p:nvCxnSpPr>
        <p:spPr>
          <a:xfrm flipV="1">
            <a:off x="6266447" y="3692267"/>
            <a:ext cx="1000125" cy="7104"/>
          </a:xfrm>
          <a:prstGeom prst="straightConnector1">
            <a:avLst/>
          </a:prstGeom>
          <a:ln>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8" name="Rechte verbindingslijn met pijl 17"/>
          <p:cNvCxnSpPr>
            <a:cxnSpLocks/>
            <a:stCxn id="9" idx="3"/>
            <a:endCxn id="15" idx="1"/>
          </p:cNvCxnSpPr>
          <p:nvPr/>
        </p:nvCxnSpPr>
        <p:spPr>
          <a:xfrm>
            <a:off x="2728913" y="4657231"/>
            <a:ext cx="4537659" cy="0"/>
          </a:xfrm>
          <a:prstGeom prst="straightConnector1">
            <a:avLst/>
          </a:prstGeom>
          <a:ln>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2" name="Rechte verbindingslijn met pijl 21"/>
          <p:cNvCxnSpPr>
            <a:cxnSpLocks/>
            <a:stCxn id="10" idx="3"/>
            <a:endCxn id="13" idx="1"/>
          </p:cNvCxnSpPr>
          <p:nvPr/>
        </p:nvCxnSpPr>
        <p:spPr>
          <a:xfrm>
            <a:off x="2728913" y="5566352"/>
            <a:ext cx="1260056" cy="0"/>
          </a:xfrm>
          <a:prstGeom prst="straightConnector1">
            <a:avLst/>
          </a:prstGeom>
          <a:ln>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3" name="Rechthoek 22"/>
          <p:cNvSpPr/>
          <p:nvPr/>
        </p:nvSpPr>
        <p:spPr>
          <a:xfrm>
            <a:off x="10280757" y="5104687"/>
            <a:ext cx="2269912" cy="923330"/>
          </a:xfrm>
          <a:prstGeom prst="rect">
            <a:avLst/>
          </a:prstGeom>
        </p:spPr>
        <p:txBody>
          <a:bodyPr wrap="square">
            <a:spAutoFit/>
          </a:bodyPr>
          <a:lstStyle/>
          <a:p>
            <a:r>
              <a:rPr lang="nl-NL" sz="5400" dirty="0">
                <a:latin typeface="SimSun" panose="02010600030101010101" pitchFamily="2" charset="-122"/>
                <a:ea typeface="SimSun" panose="02010600030101010101" pitchFamily="2" charset="-122"/>
              </a:rPr>
              <a:t>🍶</a:t>
            </a:r>
          </a:p>
        </p:txBody>
      </p:sp>
      <p:sp>
        <p:nvSpPr>
          <p:cNvPr id="24" name="Rechthoek 23"/>
          <p:cNvSpPr/>
          <p:nvPr/>
        </p:nvSpPr>
        <p:spPr>
          <a:xfrm>
            <a:off x="10280757" y="3239062"/>
            <a:ext cx="877163" cy="923330"/>
          </a:xfrm>
          <a:prstGeom prst="rect">
            <a:avLst/>
          </a:prstGeom>
        </p:spPr>
        <p:txBody>
          <a:bodyPr wrap="none">
            <a:spAutoFit/>
          </a:bodyPr>
          <a:lstStyle/>
          <a:p>
            <a:r>
              <a:rPr lang="nl-NL" sz="5400" dirty="0">
                <a:solidFill>
                  <a:schemeClr val="accent5">
                    <a:lumMod val="50000"/>
                  </a:schemeClr>
                </a:solidFill>
                <a:latin typeface="SimSun" panose="02010600030101010101" pitchFamily="2" charset="-122"/>
                <a:ea typeface="SimSun" panose="02010600030101010101" pitchFamily="2" charset="-122"/>
              </a:rPr>
              <a:t>🍺</a:t>
            </a:r>
          </a:p>
        </p:txBody>
      </p:sp>
      <p:sp>
        <p:nvSpPr>
          <p:cNvPr id="31" name="Rechthoek 30"/>
          <p:cNvSpPr/>
          <p:nvPr/>
        </p:nvSpPr>
        <p:spPr>
          <a:xfrm>
            <a:off x="10280756" y="4243671"/>
            <a:ext cx="877163" cy="923330"/>
          </a:xfrm>
          <a:prstGeom prst="rect">
            <a:avLst/>
          </a:prstGeom>
        </p:spPr>
        <p:txBody>
          <a:bodyPr wrap="none">
            <a:spAutoFit/>
          </a:bodyPr>
          <a:lstStyle/>
          <a:p>
            <a:r>
              <a:rPr lang="nl-NL" sz="5400" dirty="0">
                <a:solidFill>
                  <a:schemeClr val="accent5">
                    <a:lumMod val="50000"/>
                  </a:schemeClr>
                </a:solidFill>
                <a:latin typeface="SimSun" panose="02010600030101010101" pitchFamily="2" charset="-122"/>
                <a:ea typeface="SimSun" panose="02010600030101010101" pitchFamily="2" charset="-122"/>
              </a:rPr>
              <a:t>🍷</a:t>
            </a:r>
          </a:p>
        </p:txBody>
      </p:sp>
      <p:cxnSp>
        <p:nvCxnSpPr>
          <p:cNvPr id="34" name="Rechte verbindingslijn met pijl 33"/>
          <p:cNvCxnSpPr>
            <a:endCxn id="24" idx="1"/>
          </p:cNvCxnSpPr>
          <p:nvPr/>
        </p:nvCxnSpPr>
        <p:spPr>
          <a:xfrm flipV="1">
            <a:off x="9537189" y="3700727"/>
            <a:ext cx="743568" cy="10217"/>
          </a:xfrm>
          <a:prstGeom prst="straightConnector1">
            <a:avLst/>
          </a:prstGeom>
          <a:ln>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6" name="Rechte verbindingslijn met pijl 35"/>
          <p:cNvCxnSpPr/>
          <p:nvPr/>
        </p:nvCxnSpPr>
        <p:spPr>
          <a:xfrm flipV="1">
            <a:off x="9544050" y="4643022"/>
            <a:ext cx="743568" cy="10217"/>
          </a:xfrm>
          <a:prstGeom prst="straightConnector1">
            <a:avLst/>
          </a:prstGeom>
          <a:ln>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7" name="Rechte verbindingslijn met pijl 36"/>
          <p:cNvCxnSpPr/>
          <p:nvPr/>
        </p:nvCxnSpPr>
        <p:spPr>
          <a:xfrm flipV="1">
            <a:off x="9544050" y="5566351"/>
            <a:ext cx="743568" cy="10217"/>
          </a:xfrm>
          <a:prstGeom prst="straightConnector1">
            <a:avLst/>
          </a:prstGeom>
          <a:ln>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5" name="Rechthoek 34"/>
          <p:cNvSpPr/>
          <p:nvPr/>
        </p:nvSpPr>
        <p:spPr>
          <a:xfrm>
            <a:off x="428624" y="3114675"/>
            <a:ext cx="11472864" cy="2913342"/>
          </a:xfrm>
          <a:prstGeom prst="rect">
            <a:avLst/>
          </a:prstGeom>
          <a:noFill/>
          <a:ln>
            <a:solidFill>
              <a:schemeClr val="accent5">
                <a:lumMod val="75000"/>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solidFill>
                <a:schemeClr val="accent5">
                  <a:lumMod val="50000"/>
                </a:schemeClr>
              </a:solidFill>
              <a:latin typeface="+mj-lt"/>
              <a:ea typeface="SimSun" panose="02010600030101010101" pitchFamily="2" charset="-122"/>
            </a:endParaRPr>
          </a:p>
        </p:txBody>
      </p:sp>
      <p:pic>
        <p:nvPicPr>
          <p:cNvPr id="7" name="Afbeelding 6">
            <a:extLst>
              <a:ext uri="{FF2B5EF4-FFF2-40B4-BE49-F238E27FC236}">
                <a16:creationId xmlns:a16="http://schemas.microsoft.com/office/drawing/2014/main" id="{72D76D68-77BB-A94D-BDFA-11758F62B8DE}"/>
              </a:ext>
            </a:extLst>
          </p:cNvPr>
          <p:cNvPicPr>
            <a:picLocks noChangeAspect="1"/>
          </p:cNvPicPr>
          <p:nvPr/>
        </p:nvPicPr>
        <p:blipFill>
          <a:blip r:embed="rId3"/>
          <a:stretch>
            <a:fillRect/>
          </a:stretch>
        </p:blipFill>
        <p:spPr>
          <a:xfrm>
            <a:off x="100013" y="6196365"/>
            <a:ext cx="3371850" cy="624976"/>
          </a:xfrm>
          <a:prstGeom prst="rect">
            <a:avLst/>
          </a:prstGeom>
        </p:spPr>
      </p:pic>
    </p:spTree>
    <p:extLst>
      <p:ext uri="{BB962C8B-B14F-4D97-AF65-F5344CB8AC3E}">
        <p14:creationId xmlns:p14="http://schemas.microsoft.com/office/powerpoint/2010/main" val="41362112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6" name="Rechte verbindingslijn 25"/>
          <p:cNvCxnSpPr/>
          <p:nvPr/>
        </p:nvCxnSpPr>
        <p:spPr>
          <a:xfrm>
            <a:off x="100013" y="848304"/>
            <a:ext cx="12304295" cy="0"/>
          </a:xfrm>
          <a:prstGeom prst="line">
            <a:avLst/>
          </a:prstGeom>
          <a:ln>
            <a:solidFill>
              <a:srgbClr val="471C69">
                <a:alpha val="20000"/>
              </a:srgbClr>
            </a:solidFill>
          </a:ln>
        </p:spPr>
        <p:style>
          <a:lnRef idx="1">
            <a:schemeClr val="accent1"/>
          </a:lnRef>
          <a:fillRef idx="0">
            <a:schemeClr val="accent1"/>
          </a:fillRef>
          <a:effectRef idx="0">
            <a:schemeClr val="accent1"/>
          </a:effectRef>
          <a:fontRef idx="minor">
            <a:schemeClr val="tx1"/>
          </a:fontRef>
        </p:style>
      </p:cxnSp>
      <p:cxnSp>
        <p:nvCxnSpPr>
          <p:cNvPr id="28" name="Rechte verbindingslijn 27"/>
          <p:cNvCxnSpPr/>
          <p:nvPr/>
        </p:nvCxnSpPr>
        <p:spPr>
          <a:xfrm>
            <a:off x="-112295" y="6164622"/>
            <a:ext cx="12304295" cy="0"/>
          </a:xfrm>
          <a:prstGeom prst="line">
            <a:avLst/>
          </a:prstGeom>
          <a:ln>
            <a:solidFill>
              <a:srgbClr val="471C69">
                <a:alpha val="20000"/>
              </a:srgbClr>
            </a:solidFill>
          </a:ln>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1"/>
            <a:ext cx="3576629" cy="848303"/>
          </a:xfrm>
          <a:prstGeom prst="rect">
            <a:avLst/>
          </a:prstGeom>
        </p:spPr>
      </p:pic>
      <p:sp>
        <p:nvSpPr>
          <p:cNvPr id="57" name="Tekstvak 56"/>
          <p:cNvSpPr txBox="1"/>
          <p:nvPr/>
        </p:nvSpPr>
        <p:spPr>
          <a:xfrm>
            <a:off x="4230463" y="157163"/>
            <a:ext cx="7833195" cy="461665"/>
          </a:xfrm>
          <a:prstGeom prst="rect">
            <a:avLst/>
          </a:prstGeom>
          <a:noFill/>
        </p:spPr>
        <p:txBody>
          <a:bodyPr wrap="square" rtlCol="0">
            <a:spAutoFit/>
          </a:bodyPr>
          <a:lstStyle/>
          <a:p>
            <a:pPr algn="r"/>
            <a:r>
              <a:rPr lang="nl-NL" sz="2400" dirty="0">
                <a:solidFill>
                  <a:srgbClr val="421A64"/>
                </a:solidFill>
                <a:latin typeface="Helvetica" charset="0"/>
                <a:ea typeface="Helvetica" charset="0"/>
                <a:cs typeface="Helvetica" charset="0"/>
              </a:rPr>
              <a:t>De ingrediënten van sake: </a:t>
            </a:r>
            <a:r>
              <a:rPr lang="nl-NL" sz="2400" dirty="0" err="1">
                <a:solidFill>
                  <a:srgbClr val="421A64"/>
                </a:solidFill>
                <a:latin typeface="Helvetica" charset="0"/>
                <a:ea typeface="Helvetica" charset="0"/>
                <a:cs typeface="Helvetica" charset="0"/>
              </a:rPr>
              <a:t>koji</a:t>
            </a:r>
            <a:endParaRPr lang="nl-NL" sz="2400" dirty="0">
              <a:solidFill>
                <a:srgbClr val="421A64"/>
              </a:solidFill>
              <a:latin typeface="Helvetica" charset="0"/>
              <a:ea typeface="Helvetica" charset="0"/>
              <a:cs typeface="Helvetica" charset="0"/>
            </a:endParaRPr>
          </a:p>
        </p:txBody>
      </p:sp>
      <p:pic>
        <p:nvPicPr>
          <p:cNvPr id="3" name="Afbeelding 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2295" y="-890578"/>
            <a:ext cx="12404307" cy="9303229"/>
          </a:xfrm>
          <a:prstGeom prst="rect">
            <a:avLst/>
          </a:prstGeom>
        </p:spPr>
      </p:pic>
    </p:spTree>
    <p:extLst>
      <p:ext uri="{BB962C8B-B14F-4D97-AF65-F5344CB8AC3E}">
        <p14:creationId xmlns:p14="http://schemas.microsoft.com/office/powerpoint/2010/main" val="412091045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kstvak 7"/>
          <p:cNvSpPr txBox="1"/>
          <p:nvPr/>
        </p:nvSpPr>
        <p:spPr>
          <a:xfrm>
            <a:off x="6252160" y="2046583"/>
            <a:ext cx="5000040" cy="2585323"/>
          </a:xfrm>
          <a:prstGeom prst="rect">
            <a:avLst/>
          </a:prstGeom>
          <a:noFill/>
        </p:spPr>
        <p:txBody>
          <a:bodyPr wrap="square" rtlCol="0">
            <a:spAutoFit/>
          </a:bodyPr>
          <a:lstStyle/>
          <a:p>
            <a:pPr marL="285750" indent="-285750">
              <a:buClr>
                <a:srgbClr val="421A64"/>
              </a:buClr>
              <a:buSzPct val="60000"/>
              <a:buFont typeface="Wingdings" charset="2"/>
              <a:buChar char="q"/>
            </a:pPr>
            <a:r>
              <a:rPr lang="nl-NL" dirty="0">
                <a:solidFill>
                  <a:schemeClr val="accent5">
                    <a:lumMod val="50000"/>
                  </a:schemeClr>
                </a:solidFill>
                <a:latin typeface="+mj-lt"/>
              </a:rPr>
              <a:t>De gisten spelen een sleutelrol in de productie van sake omdat ze:</a:t>
            </a:r>
          </a:p>
          <a:p>
            <a:pPr marL="742950" lvl="1" indent="-285750">
              <a:buClr>
                <a:srgbClr val="421A64"/>
              </a:buClr>
              <a:buSzPct val="60000"/>
              <a:buFont typeface="Courier New" charset="0"/>
              <a:buChar char="o"/>
            </a:pPr>
            <a:r>
              <a:rPr lang="nl-NL" dirty="0">
                <a:solidFill>
                  <a:schemeClr val="accent5">
                    <a:lumMod val="50000"/>
                  </a:schemeClr>
                </a:solidFill>
                <a:latin typeface="+mj-lt"/>
              </a:rPr>
              <a:t>suiker converteren naar alcohol</a:t>
            </a:r>
          </a:p>
          <a:p>
            <a:pPr marL="742950" lvl="1" indent="-285750">
              <a:buClr>
                <a:srgbClr val="421A64"/>
              </a:buClr>
              <a:buSzPct val="60000"/>
              <a:buFont typeface="Courier New" charset="0"/>
              <a:buChar char="o"/>
            </a:pPr>
            <a:r>
              <a:rPr lang="nl-NL" dirty="0">
                <a:solidFill>
                  <a:schemeClr val="accent5">
                    <a:lumMod val="50000"/>
                  </a:schemeClr>
                </a:solidFill>
                <a:latin typeface="+mj-lt"/>
              </a:rPr>
              <a:t>bijdragen aan de ontwikkeling van aroma’s</a:t>
            </a:r>
          </a:p>
          <a:p>
            <a:pPr marL="742950" lvl="1" indent="-285750">
              <a:buClr>
                <a:srgbClr val="421A64"/>
              </a:buClr>
              <a:buSzPct val="60000"/>
              <a:buFont typeface="Courier New" charset="0"/>
              <a:buChar char="o"/>
            </a:pPr>
            <a:r>
              <a:rPr lang="nl-NL" dirty="0" err="1">
                <a:solidFill>
                  <a:schemeClr val="accent5">
                    <a:lumMod val="50000"/>
                  </a:schemeClr>
                </a:solidFill>
                <a:latin typeface="+mj-lt"/>
              </a:rPr>
              <a:t>oa</a:t>
            </a:r>
            <a:r>
              <a:rPr lang="nl-NL" dirty="0">
                <a:solidFill>
                  <a:schemeClr val="accent5">
                    <a:lumMod val="50000"/>
                  </a:schemeClr>
                </a:solidFill>
                <a:latin typeface="+mj-lt"/>
              </a:rPr>
              <a:t>. zuren en andere organische componenten creëren</a:t>
            </a:r>
          </a:p>
          <a:p>
            <a:pPr marL="285750" indent="-285750">
              <a:buClr>
                <a:srgbClr val="421A64"/>
              </a:buClr>
              <a:buSzPct val="60000"/>
              <a:buFont typeface="Wingdings" charset="2"/>
              <a:buChar char="q"/>
            </a:pPr>
            <a:endParaRPr lang="nl-NL" dirty="0">
              <a:solidFill>
                <a:schemeClr val="accent5">
                  <a:lumMod val="50000"/>
                </a:schemeClr>
              </a:solidFill>
              <a:latin typeface="+mj-lt"/>
            </a:endParaRPr>
          </a:p>
          <a:p>
            <a:pPr marL="285750" indent="-285750">
              <a:buClr>
                <a:srgbClr val="421A64"/>
              </a:buClr>
              <a:buSzPct val="60000"/>
              <a:buFont typeface="Wingdings" charset="2"/>
              <a:buChar char="q"/>
            </a:pPr>
            <a:r>
              <a:rPr lang="nl-NL" dirty="0">
                <a:solidFill>
                  <a:schemeClr val="accent5">
                    <a:lumMod val="50000"/>
                  </a:schemeClr>
                </a:solidFill>
                <a:latin typeface="+mj-lt"/>
              </a:rPr>
              <a:t>Voornamelijk gebruik van cultuurgisten, ofwel in de brouwerij zelf ontwikkelde gisten</a:t>
            </a:r>
          </a:p>
        </p:txBody>
      </p:sp>
      <p:pic>
        <p:nvPicPr>
          <p:cNvPr id="3" name="Afbeelding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31719" y="1328412"/>
            <a:ext cx="5808133" cy="4356100"/>
          </a:xfrm>
          <a:prstGeom prst="rect">
            <a:avLst/>
          </a:prstGeom>
        </p:spPr>
      </p:pic>
      <p:sp>
        <p:nvSpPr>
          <p:cNvPr id="10" name="Tekstvak 9">
            <a:extLst>
              <a:ext uri="{FF2B5EF4-FFF2-40B4-BE49-F238E27FC236}">
                <a16:creationId xmlns:a16="http://schemas.microsoft.com/office/drawing/2014/main" id="{ABA8E08F-66EC-BB4D-B702-A77A16892972}"/>
              </a:ext>
            </a:extLst>
          </p:cNvPr>
          <p:cNvSpPr txBox="1"/>
          <p:nvPr/>
        </p:nvSpPr>
        <p:spPr>
          <a:xfrm>
            <a:off x="3988969" y="155423"/>
            <a:ext cx="7833195" cy="584775"/>
          </a:xfrm>
          <a:prstGeom prst="rect">
            <a:avLst/>
          </a:prstGeom>
          <a:noFill/>
        </p:spPr>
        <p:txBody>
          <a:bodyPr wrap="square" rtlCol="0">
            <a:spAutoFit/>
          </a:bodyPr>
          <a:lstStyle/>
          <a:p>
            <a:pPr algn="r"/>
            <a:r>
              <a:rPr lang="nl-NL" sz="3200" dirty="0">
                <a:solidFill>
                  <a:schemeClr val="accent5">
                    <a:lumMod val="50000"/>
                  </a:schemeClr>
                </a:solidFill>
                <a:latin typeface="+mj-lt"/>
                <a:ea typeface="SimSun" panose="02010600030101010101" pitchFamily="2" charset="-122"/>
                <a:cs typeface="Helvetica" charset="0"/>
              </a:rPr>
              <a:t>De productie van sake: gisten</a:t>
            </a:r>
          </a:p>
        </p:txBody>
      </p:sp>
      <p:pic>
        <p:nvPicPr>
          <p:cNvPr id="11" name="Afbeelding 10">
            <a:extLst>
              <a:ext uri="{FF2B5EF4-FFF2-40B4-BE49-F238E27FC236}">
                <a16:creationId xmlns:a16="http://schemas.microsoft.com/office/drawing/2014/main" id="{8931BF6F-BDCB-A943-919D-FF06A77D0797}"/>
              </a:ext>
            </a:extLst>
          </p:cNvPr>
          <p:cNvPicPr>
            <a:picLocks noChangeAspect="1"/>
          </p:cNvPicPr>
          <p:nvPr/>
        </p:nvPicPr>
        <p:blipFill>
          <a:blip r:embed="rId4"/>
          <a:stretch>
            <a:fillRect/>
          </a:stretch>
        </p:blipFill>
        <p:spPr>
          <a:xfrm>
            <a:off x="100013" y="6196365"/>
            <a:ext cx="3371850" cy="624976"/>
          </a:xfrm>
          <a:prstGeom prst="rect">
            <a:avLst/>
          </a:prstGeom>
        </p:spPr>
      </p:pic>
    </p:spTree>
    <p:extLst>
      <p:ext uri="{BB962C8B-B14F-4D97-AF65-F5344CB8AC3E}">
        <p14:creationId xmlns:p14="http://schemas.microsoft.com/office/powerpoint/2010/main" val="75327739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Afbeelding 9">
            <a:extLst>
              <a:ext uri="{FF2B5EF4-FFF2-40B4-BE49-F238E27FC236}">
                <a16:creationId xmlns:a16="http://schemas.microsoft.com/office/drawing/2014/main" id="{8B5EF69C-C3AF-6948-A724-B04B0E35B3C3}"/>
              </a:ext>
            </a:extLst>
          </p:cNvPr>
          <p:cNvPicPr>
            <a:picLocks noChangeAspect="1"/>
          </p:cNvPicPr>
          <p:nvPr/>
        </p:nvPicPr>
        <p:blipFill>
          <a:blip r:embed="rId3"/>
          <a:stretch>
            <a:fillRect/>
          </a:stretch>
        </p:blipFill>
        <p:spPr>
          <a:xfrm>
            <a:off x="100013" y="6196365"/>
            <a:ext cx="3371850" cy="624976"/>
          </a:xfrm>
          <a:prstGeom prst="rect">
            <a:avLst/>
          </a:prstGeom>
        </p:spPr>
      </p:pic>
      <p:sp>
        <p:nvSpPr>
          <p:cNvPr id="12" name="Tekstvak 11">
            <a:extLst>
              <a:ext uri="{FF2B5EF4-FFF2-40B4-BE49-F238E27FC236}">
                <a16:creationId xmlns:a16="http://schemas.microsoft.com/office/drawing/2014/main" id="{8A600639-1E83-DB4D-A584-63AC97C1FD6D}"/>
              </a:ext>
            </a:extLst>
          </p:cNvPr>
          <p:cNvSpPr txBox="1"/>
          <p:nvPr/>
        </p:nvSpPr>
        <p:spPr>
          <a:xfrm>
            <a:off x="3988969" y="155423"/>
            <a:ext cx="7833195" cy="584775"/>
          </a:xfrm>
          <a:prstGeom prst="rect">
            <a:avLst/>
          </a:prstGeom>
          <a:noFill/>
        </p:spPr>
        <p:txBody>
          <a:bodyPr wrap="square" rtlCol="0">
            <a:spAutoFit/>
          </a:bodyPr>
          <a:lstStyle/>
          <a:p>
            <a:pPr algn="r"/>
            <a:r>
              <a:rPr lang="nl-NL" sz="3200" dirty="0" err="1">
                <a:solidFill>
                  <a:schemeClr val="accent5">
                    <a:lumMod val="75000"/>
                  </a:schemeClr>
                </a:solidFill>
                <a:latin typeface="+mj-lt"/>
                <a:ea typeface="SimSun" panose="02010600030101010101" pitchFamily="2" charset="-122"/>
                <a:cs typeface="Helvetica" charset="0"/>
              </a:rPr>
              <a:t>Hatsumago</a:t>
            </a:r>
            <a:r>
              <a:rPr lang="nl-NL" sz="3200" dirty="0">
                <a:solidFill>
                  <a:schemeClr val="accent5">
                    <a:lumMod val="75000"/>
                  </a:schemeClr>
                </a:solidFill>
                <a:latin typeface="+mj-lt"/>
                <a:ea typeface="SimSun" panose="02010600030101010101" pitchFamily="2" charset="-122"/>
                <a:cs typeface="Helvetica" charset="0"/>
              </a:rPr>
              <a:t> – </a:t>
            </a:r>
            <a:r>
              <a:rPr lang="nl-NL" sz="3200" dirty="0" err="1">
                <a:solidFill>
                  <a:schemeClr val="accent5">
                    <a:lumMod val="75000"/>
                  </a:schemeClr>
                </a:solidFill>
                <a:latin typeface="+mj-lt"/>
                <a:ea typeface="SimSun" panose="02010600030101010101" pitchFamily="2" charset="-122"/>
                <a:cs typeface="Helvetica" charset="0"/>
              </a:rPr>
              <a:t>Kimoto</a:t>
            </a:r>
            <a:r>
              <a:rPr lang="nl-NL" sz="3200" dirty="0">
                <a:solidFill>
                  <a:schemeClr val="accent5">
                    <a:lumMod val="75000"/>
                  </a:schemeClr>
                </a:solidFill>
                <a:latin typeface="+mj-lt"/>
                <a:ea typeface="SimSun" panose="02010600030101010101" pitchFamily="2" charset="-122"/>
                <a:cs typeface="Helvetica" charset="0"/>
              </a:rPr>
              <a:t> </a:t>
            </a:r>
            <a:r>
              <a:rPr lang="nl-NL" sz="3200" dirty="0" err="1">
                <a:solidFill>
                  <a:schemeClr val="accent5">
                    <a:lumMod val="75000"/>
                  </a:schemeClr>
                </a:solidFill>
                <a:latin typeface="+mj-lt"/>
                <a:ea typeface="SimSun" panose="02010600030101010101" pitchFamily="2" charset="-122"/>
                <a:cs typeface="Helvetica" charset="0"/>
              </a:rPr>
              <a:t>Junmai</a:t>
            </a:r>
            <a:endParaRPr lang="nl-NL" sz="3200" dirty="0">
              <a:solidFill>
                <a:schemeClr val="accent5">
                  <a:lumMod val="75000"/>
                </a:schemeClr>
              </a:solidFill>
              <a:latin typeface="+mj-lt"/>
              <a:ea typeface="SimSun" panose="02010600030101010101" pitchFamily="2" charset="-122"/>
              <a:cs typeface="Helvetica" charset="0"/>
            </a:endParaRPr>
          </a:p>
        </p:txBody>
      </p:sp>
      <p:graphicFrame>
        <p:nvGraphicFramePr>
          <p:cNvPr id="7" name="Tabel 6">
            <a:extLst>
              <a:ext uri="{FF2B5EF4-FFF2-40B4-BE49-F238E27FC236}">
                <a16:creationId xmlns:a16="http://schemas.microsoft.com/office/drawing/2014/main" id="{4AF5556E-4CE2-E549-A807-0404D1C1CF5B}"/>
              </a:ext>
            </a:extLst>
          </p:cNvPr>
          <p:cNvGraphicFramePr>
            <a:graphicFrameLocks noGrp="1"/>
          </p:cNvGraphicFramePr>
          <p:nvPr/>
        </p:nvGraphicFramePr>
        <p:xfrm>
          <a:off x="4762316" y="1861818"/>
          <a:ext cx="7059848" cy="5147347"/>
        </p:xfrm>
        <a:graphic>
          <a:graphicData uri="http://schemas.openxmlformats.org/drawingml/2006/table">
            <a:tbl>
              <a:tblPr firstRow="1" bandRow="1">
                <a:tableStyleId>{2D5ABB26-0587-4C30-8999-92F81FD0307C}</a:tableStyleId>
              </a:tblPr>
              <a:tblGrid>
                <a:gridCol w="2353283">
                  <a:extLst>
                    <a:ext uri="{9D8B030D-6E8A-4147-A177-3AD203B41FA5}">
                      <a16:colId xmlns:a16="http://schemas.microsoft.com/office/drawing/2014/main" val="2044004422"/>
                    </a:ext>
                  </a:extLst>
                </a:gridCol>
                <a:gridCol w="437563">
                  <a:extLst>
                    <a:ext uri="{9D8B030D-6E8A-4147-A177-3AD203B41FA5}">
                      <a16:colId xmlns:a16="http://schemas.microsoft.com/office/drawing/2014/main" val="2634065927"/>
                    </a:ext>
                  </a:extLst>
                </a:gridCol>
                <a:gridCol w="4269002">
                  <a:extLst>
                    <a:ext uri="{9D8B030D-6E8A-4147-A177-3AD203B41FA5}">
                      <a16:colId xmlns:a16="http://schemas.microsoft.com/office/drawing/2014/main" val="1426559370"/>
                    </a:ext>
                  </a:extLst>
                </a:gridCol>
              </a:tblGrid>
              <a:tr h="502298">
                <a:tc>
                  <a:txBody>
                    <a:bodyPr/>
                    <a:lstStyle/>
                    <a:p>
                      <a:r>
                        <a:rPr lang="nl-BE" i="1" dirty="0">
                          <a:solidFill>
                            <a:schemeClr val="accent5">
                              <a:lumMod val="50000"/>
                            </a:schemeClr>
                          </a:solidFill>
                          <a:latin typeface="+mj-lt"/>
                        </a:rPr>
                        <a:t>Categorie</a:t>
                      </a:r>
                    </a:p>
                  </a:txBody>
                  <a:tcPr/>
                </a:tc>
                <a:tc>
                  <a:txBody>
                    <a:bodyPr/>
                    <a:lstStyle/>
                    <a:p>
                      <a:endParaRPr lang="nl-BE">
                        <a:solidFill>
                          <a:schemeClr val="accent5">
                            <a:lumMod val="50000"/>
                          </a:schemeClr>
                        </a:solidFill>
                        <a:latin typeface="+mj-lt"/>
                      </a:endParaRPr>
                    </a:p>
                  </a:txBody>
                  <a:tcPr/>
                </a:tc>
                <a:tc>
                  <a:txBody>
                    <a:bodyPr/>
                    <a:lstStyle/>
                    <a:p>
                      <a:r>
                        <a:rPr lang="nl-BE" dirty="0">
                          <a:solidFill>
                            <a:schemeClr val="accent5">
                              <a:lumMod val="50000"/>
                            </a:schemeClr>
                          </a:solidFill>
                          <a:latin typeface="+mj-lt"/>
                        </a:rPr>
                        <a:t>Junmai</a:t>
                      </a:r>
                    </a:p>
                  </a:txBody>
                  <a:tcPr/>
                </a:tc>
                <a:extLst>
                  <a:ext uri="{0D108BD9-81ED-4DB2-BD59-A6C34878D82A}">
                    <a16:rowId xmlns:a16="http://schemas.microsoft.com/office/drawing/2014/main" val="1366709317"/>
                  </a:ext>
                </a:extLst>
              </a:tr>
              <a:tr h="502298">
                <a:tc>
                  <a:txBody>
                    <a:bodyPr/>
                    <a:lstStyle/>
                    <a:p>
                      <a:r>
                        <a:rPr lang="nl-BE" i="1" dirty="0">
                          <a:solidFill>
                            <a:schemeClr val="accent5">
                              <a:lumMod val="50000"/>
                            </a:schemeClr>
                          </a:solidFill>
                          <a:latin typeface="+mj-lt"/>
                        </a:rPr>
                        <a:t>Rijst</a:t>
                      </a:r>
                    </a:p>
                  </a:txBody>
                  <a:tcPr/>
                </a:tc>
                <a:tc>
                  <a:txBody>
                    <a:bodyPr/>
                    <a:lstStyle/>
                    <a:p>
                      <a:endParaRPr lang="nl-BE">
                        <a:solidFill>
                          <a:schemeClr val="accent5">
                            <a:lumMod val="50000"/>
                          </a:schemeClr>
                        </a:solidFill>
                        <a:latin typeface="+mj-lt"/>
                      </a:endParaRPr>
                    </a:p>
                  </a:txBody>
                  <a:tcPr/>
                </a:tc>
                <a:tc>
                  <a:txBody>
                    <a:bodyPr/>
                    <a:lstStyle/>
                    <a:p>
                      <a:r>
                        <a:rPr lang="nl-BE" dirty="0">
                          <a:solidFill>
                            <a:schemeClr val="accent5">
                              <a:lumMod val="50000"/>
                            </a:schemeClr>
                          </a:solidFill>
                          <a:latin typeface="+mj-lt"/>
                        </a:rPr>
                        <a:t>Miyama Nishiki</a:t>
                      </a:r>
                    </a:p>
                  </a:txBody>
                  <a:tcPr/>
                </a:tc>
                <a:extLst>
                  <a:ext uri="{0D108BD9-81ED-4DB2-BD59-A6C34878D82A}">
                    <a16:rowId xmlns:a16="http://schemas.microsoft.com/office/drawing/2014/main" val="3942239402"/>
                  </a:ext>
                </a:extLst>
              </a:tr>
              <a:tr h="502298">
                <a:tc>
                  <a:txBody>
                    <a:bodyPr/>
                    <a:lstStyle/>
                    <a:p>
                      <a:r>
                        <a:rPr lang="nl-BE" i="1" dirty="0">
                          <a:solidFill>
                            <a:schemeClr val="accent5">
                              <a:lumMod val="50000"/>
                            </a:schemeClr>
                          </a:solidFill>
                          <a:latin typeface="+mj-lt"/>
                        </a:rPr>
                        <a:t>Polijstgraad</a:t>
                      </a:r>
                    </a:p>
                  </a:txBody>
                  <a:tcPr/>
                </a:tc>
                <a:tc>
                  <a:txBody>
                    <a:bodyPr/>
                    <a:lstStyle/>
                    <a:p>
                      <a:endParaRPr lang="nl-BE" dirty="0">
                        <a:solidFill>
                          <a:schemeClr val="accent5">
                            <a:lumMod val="50000"/>
                          </a:schemeClr>
                        </a:solidFill>
                        <a:latin typeface="+mj-lt"/>
                      </a:endParaRPr>
                    </a:p>
                  </a:txBody>
                  <a:tcPr/>
                </a:tc>
                <a:tc>
                  <a:txBody>
                    <a:bodyPr/>
                    <a:lstStyle/>
                    <a:p>
                      <a:r>
                        <a:rPr lang="nl-BE" dirty="0">
                          <a:solidFill>
                            <a:schemeClr val="accent5">
                              <a:lumMod val="50000"/>
                            </a:schemeClr>
                          </a:solidFill>
                          <a:latin typeface="+mj-lt"/>
                        </a:rPr>
                        <a:t>60%</a:t>
                      </a:r>
                    </a:p>
                  </a:txBody>
                  <a:tcPr/>
                </a:tc>
                <a:extLst>
                  <a:ext uri="{0D108BD9-81ED-4DB2-BD59-A6C34878D82A}">
                    <a16:rowId xmlns:a16="http://schemas.microsoft.com/office/drawing/2014/main" val="1825989059"/>
                  </a:ext>
                </a:extLst>
              </a:tr>
              <a:tr h="502298">
                <a:tc>
                  <a:txBody>
                    <a:bodyPr/>
                    <a:lstStyle/>
                    <a:p>
                      <a:r>
                        <a:rPr lang="nl-BE" i="1" dirty="0">
                          <a:solidFill>
                            <a:schemeClr val="accent5">
                              <a:lumMod val="50000"/>
                            </a:schemeClr>
                          </a:solidFill>
                          <a:latin typeface="+mj-lt"/>
                        </a:rPr>
                        <a:t>Stijl</a:t>
                      </a:r>
                    </a:p>
                  </a:txBody>
                  <a:tcPr/>
                </a:tc>
                <a:tc>
                  <a:txBody>
                    <a:bodyPr/>
                    <a:lstStyle/>
                    <a:p>
                      <a:endParaRPr lang="nl-BE">
                        <a:solidFill>
                          <a:schemeClr val="accent5">
                            <a:lumMod val="50000"/>
                          </a:schemeClr>
                        </a:solidFill>
                        <a:latin typeface="+mj-lt"/>
                      </a:endParaRPr>
                    </a:p>
                  </a:txBody>
                  <a:tcPr/>
                </a:tc>
                <a:tc>
                  <a:txBody>
                    <a:bodyPr/>
                    <a:lstStyle/>
                    <a:p>
                      <a:r>
                        <a:rPr lang="nl-BE" dirty="0">
                          <a:solidFill>
                            <a:schemeClr val="accent5">
                              <a:lumMod val="50000"/>
                            </a:schemeClr>
                          </a:solidFill>
                          <a:latin typeface="+mj-lt"/>
                        </a:rPr>
                        <a:t>Pittig &amp; levendig</a:t>
                      </a:r>
                    </a:p>
                  </a:txBody>
                  <a:tcPr/>
                </a:tc>
                <a:extLst>
                  <a:ext uri="{0D108BD9-81ED-4DB2-BD59-A6C34878D82A}">
                    <a16:rowId xmlns:a16="http://schemas.microsoft.com/office/drawing/2014/main" val="1602721751"/>
                  </a:ext>
                </a:extLst>
              </a:tr>
              <a:tr h="3138155">
                <a:tc>
                  <a:txBody>
                    <a:bodyPr/>
                    <a:lstStyle/>
                    <a:p>
                      <a:r>
                        <a:rPr lang="nl-BE" i="1" dirty="0">
                          <a:solidFill>
                            <a:schemeClr val="accent5">
                              <a:lumMod val="50000"/>
                            </a:schemeClr>
                          </a:solidFill>
                          <a:latin typeface="+mj-lt"/>
                        </a:rPr>
                        <a:t>Beschrijving</a:t>
                      </a:r>
                    </a:p>
                  </a:txBody>
                  <a:tcPr/>
                </a:tc>
                <a:tc>
                  <a:txBody>
                    <a:bodyPr/>
                    <a:lstStyle/>
                    <a:p>
                      <a:endParaRPr lang="nl-BE">
                        <a:solidFill>
                          <a:schemeClr val="accent5">
                            <a:lumMod val="50000"/>
                          </a:schemeClr>
                        </a:solidFill>
                        <a:latin typeface="+mj-lt"/>
                      </a:endParaRPr>
                    </a:p>
                  </a:txBody>
                  <a:tcPr/>
                </a:tc>
                <a:tc>
                  <a:txBody>
                    <a:bodyPr/>
                    <a:lstStyle/>
                    <a:p>
                      <a:pPr marL="0" algn="just" defTabSz="914400" rtl="0" eaLnBrk="1" latinLnBrk="0" hangingPunct="1"/>
                      <a:r>
                        <a:rPr lang="nl-NL" sz="1800" kern="1200" dirty="0">
                          <a:solidFill>
                            <a:schemeClr val="accent5">
                              <a:lumMod val="50000"/>
                            </a:schemeClr>
                          </a:solidFill>
                          <a:latin typeface="+mj-lt"/>
                          <a:ea typeface="+mn-ea"/>
                          <a:cs typeface="+mn-cs"/>
                        </a:rPr>
                        <a:t>Een prachtig voorbeeld van </a:t>
                      </a:r>
                      <a:r>
                        <a:rPr lang="nl-NL" sz="1800" kern="1200" dirty="0" err="1">
                          <a:solidFill>
                            <a:schemeClr val="accent5">
                              <a:lumMod val="50000"/>
                            </a:schemeClr>
                          </a:solidFill>
                          <a:latin typeface="+mj-lt"/>
                          <a:ea typeface="+mn-ea"/>
                          <a:cs typeface="+mn-cs"/>
                        </a:rPr>
                        <a:t>junmai</a:t>
                      </a:r>
                      <a:r>
                        <a:rPr lang="nl-NL" sz="1800" kern="1200" dirty="0">
                          <a:solidFill>
                            <a:schemeClr val="accent5">
                              <a:lumMod val="50000"/>
                            </a:schemeClr>
                          </a:solidFill>
                          <a:latin typeface="+mj-lt"/>
                          <a:ea typeface="+mn-ea"/>
                          <a:cs typeface="+mn-cs"/>
                        </a:rPr>
                        <a:t> sake: umamitoetsen en een romig karakter. De </a:t>
                      </a:r>
                      <a:r>
                        <a:rPr lang="nl-NL" sz="1800" kern="1200" dirty="0" err="1">
                          <a:solidFill>
                            <a:schemeClr val="accent5">
                              <a:lumMod val="50000"/>
                            </a:schemeClr>
                          </a:solidFill>
                          <a:latin typeface="+mj-lt"/>
                          <a:ea typeface="+mn-ea"/>
                          <a:cs typeface="+mn-cs"/>
                        </a:rPr>
                        <a:t>Kimoto</a:t>
                      </a:r>
                      <a:r>
                        <a:rPr lang="nl-NL" sz="1800" kern="1200" dirty="0">
                          <a:solidFill>
                            <a:schemeClr val="accent5">
                              <a:lumMod val="50000"/>
                            </a:schemeClr>
                          </a:solidFill>
                          <a:latin typeface="+mj-lt"/>
                          <a:ea typeface="+mn-ea"/>
                          <a:cs typeface="+mn-cs"/>
                        </a:rPr>
                        <a:t>-methode zorgt voor een iets hogere aciditeit, wat de sake een pittig karakter geeft. </a:t>
                      </a:r>
                    </a:p>
                  </a:txBody>
                  <a:tcPr/>
                </a:tc>
                <a:extLst>
                  <a:ext uri="{0D108BD9-81ED-4DB2-BD59-A6C34878D82A}">
                    <a16:rowId xmlns:a16="http://schemas.microsoft.com/office/drawing/2014/main" val="1410323312"/>
                  </a:ext>
                </a:extLst>
              </a:tr>
            </a:tbl>
          </a:graphicData>
        </a:graphic>
      </p:graphicFrame>
      <p:pic>
        <p:nvPicPr>
          <p:cNvPr id="3" name="Afbeelding 2">
            <a:extLst>
              <a:ext uri="{FF2B5EF4-FFF2-40B4-BE49-F238E27FC236}">
                <a16:creationId xmlns:a16="http://schemas.microsoft.com/office/drawing/2014/main" id="{8CB9EE65-CC69-724B-9546-87B96890FF9D}"/>
              </a:ext>
            </a:extLst>
          </p:cNvPr>
          <p:cNvPicPr>
            <a:picLocks noChangeAspect="1"/>
          </p:cNvPicPr>
          <p:nvPr/>
        </p:nvPicPr>
        <p:blipFill>
          <a:blip r:embed="rId4"/>
          <a:stretch>
            <a:fillRect/>
          </a:stretch>
        </p:blipFill>
        <p:spPr>
          <a:xfrm>
            <a:off x="739591" y="619055"/>
            <a:ext cx="3743325" cy="4991100"/>
          </a:xfrm>
          <a:prstGeom prst="rect">
            <a:avLst/>
          </a:prstGeom>
        </p:spPr>
      </p:pic>
    </p:spTree>
    <p:extLst>
      <p:ext uri="{BB962C8B-B14F-4D97-AF65-F5344CB8AC3E}">
        <p14:creationId xmlns:p14="http://schemas.microsoft.com/office/powerpoint/2010/main" val="284356869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kstvak 7"/>
          <p:cNvSpPr txBox="1"/>
          <p:nvPr/>
        </p:nvSpPr>
        <p:spPr>
          <a:xfrm>
            <a:off x="6235700" y="1036754"/>
            <a:ext cx="5219700" cy="5078313"/>
          </a:xfrm>
          <a:prstGeom prst="rect">
            <a:avLst/>
          </a:prstGeom>
          <a:noFill/>
        </p:spPr>
        <p:txBody>
          <a:bodyPr wrap="square" rtlCol="0">
            <a:spAutoFit/>
          </a:bodyPr>
          <a:lstStyle/>
          <a:p>
            <a:pPr marL="285750" indent="-285750">
              <a:buClr>
                <a:srgbClr val="421A64"/>
              </a:buClr>
              <a:buSzPct val="60000"/>
              <a:buFont typeface="Wingdings" charset="2"/>
              <a:buChar char="q"/>
            </a:pPr>
            <a:r>
              <a:rPr lang="nl-NL" b="1" dirty="0">
                <a:solidFill>
                  <a:schemeClr val="accent5">
                    <a:lumMod val="50000"/>
                  </a:schemeClr>
                </a:solidFill>
                <a:latin typeface="+mj-lt"/>
              </a:rPr>
              <a:t>Doel: </a:t>
            </a:r>
            <a:r>
              <a:rPr lang="nl-NL" dirty="0">
                <a:solidFill>
                  <a:schemeClr val="accent5">
                    <a:lumMod val="50000"/>
                  </a:schemeClr>
                </a:solidFill>
                <a:latin typeface="+mj-lt"/>
              </a:rPr>
              <a:t>Het creëren van een </a:t>
            </a:r>
            <a:r>
              <a:rPr lang="nl-NL" dirty="0">
                <a:solidFill>
                  <a:schemeClr val="accent5">
                    <a:lumMod val="50000"/>
                  </a:schemeClr>
                </a:solidFill>
                <a:latin typeface="+mj-lt"/>
                <a:sym typeface="Wingdings"/>
              </a:rPr>
              <a:t> </a:t>
            </a:r>
            <a:r>
              <a:rPr lang="nl-NL" dirty="0" err="1">
                <a:solidFill>
                  <a:schemeClr val="accent5">
                    <a:lumMod val="50000"/>
                  </a:schemeClr>
                </a:solidFill>
                <a:latin typeface="+mj-lt"/>
                <a:sym typeface="Wingdings"/>
              </a:rPr>
              <a:t>pied</a:t>
            </a:r>
            <a:r>
              <a:rPr lang="nl-NL" dirty="0">
                <a:solidFill>
                  <a:schemeClr val="accent5">
                    <a:lumMod val="50000"/>
                  </a:schemeClr>
                </a:solidFill>
                <a:latin typeface="+mj-lt"/>
                <a:sym typeface="Wingdings"/>
              </a:rPr>
              <a:t> de </a:t>
            </a:r>
            <a:r>
              <a:rPr lang="nl-NL" dirty="0" err="1">
                <a:solidFill>
                  <a:schemeClr val="accent5">
                    <a:lumMod val="50000"/>
                  </a:schemeClr>
                </a:solidFill>
                <a:latin typeface="+mj-lt"/>
                <a:sym typeface="Wingdings"/>
              </a:rPr>
              <a:t>cuve</a:t>
            </a:r>
            <a:r>
              <a:rPr lang="nl-NL" dirty="0">
                <a:solidFill>
                  <a:schemeClr val="accent5">
                    <a:lumMod val="50000"/>
                  </a:schemeClr>
                </a:solidFill>
                <a:latin typeface="+mj-lt"/>
                <a:sym typeface="Wingdings"/>
              </a:rPr>
              <a:t> op basis van </a:t>
            </a:r>
            <a:r>
              <a:rPr lang="nl-NL" dirty="0" err="1">
                <a:solidFill>
                  <a:schemeClr val="accent5">
                    <a:lumMod val="50000"/>
                  </a:schemeClr>
                </a:solidFill>
                <a:latin typeface="+mj-lt"/>
                <a:sym typeface="Wingdings"/>
              </a:rPr>
              <a:t>koji</a:t>
            </a:r>
            <a:r>
              <a:rPr lang="nl-NL" dirty="0">
                <a:solidFill>
                  <a:schemeClr val="accent5">
                    <a:lumMod val="50000"/>
                  </a:schemeClr>
                </a:solidFill>
                <a:latin typeface="+mj-lt"/>
                <a:sym typeface="Wingdings"/>
              </a:rPr>
              <a:t>, gestoomde rijst en water om de gisting voor te bereiden</a:t>
            </a:r>
          </a:p>
          <a:p>
            <a:pPr marL="285750" indent="-285750">
              <a:buClr>
                <a:srgbClr val="421A64"/>
              </a:buClr>
              <a:buSzPct val="60000"/>
              <a:buFont typeface="Wingdings" charset="2"/>
              <a:buChar char="q"/>
            </a:pPr>
            <a:endParaRPr lang="nl-NL" dirty="0">
              <a:solidFill>
                <a:schemeClr val="accent5">
                  <a:lumMod val="50000"/>
                </a:schemeClr>
              </a:solidFill>
              <a:latin typeface="+mj-lt"/>
              <a:sym typeface="Wingdings"/>
            </a:endParaRPr>
          </a:p>
          <a:p>
            <a:pPr marL="285750" indent="-285750">
              <a:buClr>
                <a:srgbClr val="421A64"/>
              </a:buClr>
              <a:buSzPct val="60000"/>
              <a:buFont typeface="Wingdings" charset="2"/>
              <a:buChar char="q"/>
            </a:pPr>
            <a:r>
              <a:rPr lang="nl-NL" b="1" dirty="0" err="1">
                <a:solidFill>
                  <a:schemeClr val="accent5">
                    <a:lumMod val="50000"/>
                  </a:schemeClr>
                </a:solidFill>
                <a:latin typeface="+mj-lt"/>
                <a:sym typeface="Wingdings"/>
              </a:rPr>
              <a:t>Sokujomoto</a:t>
            </a:r>
            <a:r>
              <a:rPr lang="nl-NL" dirty="0">
                <a:solidFill>
                  <a:schemeClr val="accent5">
                    <a:lumMod val="50000"/>
                  </a:schemeClr>
                </a:solidFill>
                <a:latin typeface="+mj-lt"/>
                <a:sym typeface="Wingdings"/>
              </a:rPr>
              <a:t> </a:t>
            </a:r>
            <a:r>
              <a:rPr lang="mr-IN" dirty="0">
                <a:solidFill>
                  <a:schemeClr val="accent5">
                    <a:lumMod val="50000"/>
                  </a:schemeClr>
                </a:solidFill>
                <a:latin typeface="+mj-lt"/>
                <a:sym typeface="Wingdings"/>
              </a:rPr>
              <a:t>–</a:t>
            </a:r>
            <a:r>
              <a:rPr lang="nl-NL" dirty="0">
                <a:solidFill>
                  <a:schemeClr val="accent5">
                    <a:lumMod val="50000"/>
                  </a:schemeClr>
                </a:solidFill>
                <a:latin typeface="+mj-lt"/>
                <a:sym typeface="Wingdings"/>
              </a:rPr>
              <a:t> melkzuur wordt aan de </a:t>
            </a:r>
            <a:r>
              <a:rPr lang="nl-NL" dirty="0" err="1">
                <a:solidFill>
                  <a:schemeClr val="accent5">
                    <a:lumMod val="50000"/>
                  </a:schemeClr>
                </a:solidFill>
                <a:latin typeface="+mj-lt"/>
                <a:sym typeface="Wingdings"/>
              </a:rPr>
              <a:t>pied</a:t>
            </a:r>
            <a:r>
              <a:rPr lang="nl-NL" dirty="0">
                <a:solidFill>
                  <a:schemeClr val="accent5">
                    <a:lumMod val="50000"/>
                  </a:schemeClr>
                </a:solidFill>
                <a:latin typeface="+mj-lt"/>
                <a:sym typeface="Wingdings"/>
              </a:rPr>
              <a:t> de </a:t>
            </a:r>
            <a:r>
              <a:rPr lang="nl-NL" dirty="0" err="1">
                <a:solidFill>
                  <a:schemeClr val="accent5">
                    <a:lumMod val="50000"/>
                  </a:schemeClr>
                </a:solidFill>
                <a:latin typeface="+mj-lt"/>
                <a:sym typeface="Wingdings"/>
              </a:rPr>
              <a:t>cuve</a:t>
            </a:r>
            <a:r>
              <a:rPr lang="nl-NL" dirty="0">
                <a:solidFill>
                  <a:schemeClr val="accent5">
                    <a:lumMod val="50000"/>
                  </a:schemeClr>
                </a:solidFill>
                <a:latin typeface="+mj-lt"/>
                <a:sym typeface="Wingdings"/>
              </a:rPr>
              <a:t> toegevoegd en de temperatuur wordt verhoogd tot 20-25°</a:t>
            </a:r>
          </a:p>
          <a:p>
            <a:pPr marL="285750" indent="-285750">
              <a:buClr>
                <a:srgbClr val="421A64"/>
              </a:buClr>
              <a:buSzPct val="60000"/>
              <a:buFont typeface="Wingdings" charset="2"/>
              <a:buChar char="q"/>
            </a:pPr>
            <a:endParaRPr lang="nl-NL" dirty="0">
              <a:solidFill>
                <a:schemeClr val="accent5">
                  <a:lumMod val="50000"/>
                </a:schemeClr>
              </a:solidFill>
              <a:latin typeface="+mj-lt"/>
              <a:sym typeface="Wingdings"/>
            </a:endParaRPr>
          </a:p>
          <a:p>
            <a:pPr marL="285750" indent="-285750">
              <a:buClr>
                <a:srgbClr val="421A64"/>
              </a:buClr>
              <a:buSzPct val="60000"/>
              <a:buFont typeface="Wingdings" charset="2"/>
              <a:buChar char="q"/>
            </a:pPr>
            <a:r>
              <a:rPr lang="nl-NL" b="1" dirty="0" err="1">
                <a:solidFill>
                  <a:schemeClr val="accent5">
                    <a:lumMod val="50000"/>
                  </a:schemeClr>
                </a:solidFill>
                <a:latin typeface="+mj-lt"/>
                <a:sym typeface="Wingdings"/>
              </a:rPr>
              <a:t>Kimoto</a:t>
            </a:r>
            <a:r>
              <a:rPr lang="nl-NL" dirty="0">
                <a:solidFill>
                  <a:schemeClr val="accent5">
                    <a:lumMod val="50000"/>
                  </a:schemeClr>
                </a:solidFill>
                <a:latin typeface="+mj-lt"/>
                <a:sym typeface="Wingdings"/>
              </a:rPr>
              <a:t> </a:t>
            </a:r>
            <a:r>
              <a:rPr lang="mr-IN" dirty="0">
                <a:solidFill>
                  <a:schemeClr val="accent5">
                    <a:lumMod val="50000"/>
                  </a:schemeClr>
                </a:solidFill>
                <a:latin typeface="+mj-lt"/>
                <a:sym typeface="Wingdings"/>
              </a:rPr>
              <a:t>–</a:t>
            </a:r>
            <a:r>
              <a:rPr lang="nl-NL" dirty="0">
                <a:solidFill>
                  <a:schemeClr val="accent5">
                    <a:lumMod val="50000"/>
                  </a:schemeClr>
                </a:solidFill>
                <a:latin typeface="+mj-lt"/>
                <a:sym typeface="Wingdings"/>
              </a:rPr>
              <a:t> er wordt geen melkzuur toegevoegd, maar door het startermengsel met houten palen tot een pasta te pletten bij temperaturen van 6-7°, om natuurlijke melkzuurbacteriën de kans te geven bescherming te bieden</a:t>
            </a:r>
          </a:p>
          <a:p>
            <a:pPr marL="285750" indent="-285750">
              <a:buClr>
                <a:srgbClr val="421A64"/>
              </a:buClr>
              <a:buSzPct val="60000"/>
              <a:buFont typeface="Wingdings" charset="2"/>
              <a:buChar char="q"/>
            </a:pPr>
            <a:endParaRPr lang="nl-NL" dirty="0">
              <a:solidFill>
                <a:schemeClr val="accent5">
                  <a:lumMod val="50000"/>
                </a:schemeClr>
              </a:solidFill>
              <a:latin typeface="+mj-lt"/>
              <a:sym typeface="Wingdings"/>
            </a:endParaRPr>
          </a:p>
          <a:p>
            <a:pPr marL="285750" indent="-285750">
              <a:buClr>
                <a:srgbClr val="421A64"/>
              </a:buClr>
              <a:buSzPct val="60000"/>
              <a:buFont typeface="Wingdings" charset="2"/>
              <a:buChar char="q"/>
            </a:pPr>
            <a:r>
              <a:rPr lang="nl-NL" b="1" dirty="0" err="1">
                <a:solidFill>
                  <a:schemeClr val="accent5">
                    <a:lumMod val="50000"/>
                  </a:schemeClr>
                </a:solidFill>
                <a:latin typeface="+mj-lt"/>
                <a:sym typeface="Wingdings"/>
              </a:rPr>
              <a:t>Yamahai</a:t>
            </a:r>
            <a:r>
              <a:rPr lang="nl-NL" dirty="0">
                <a:solidFill>
                  <a:schemeClr val="accent5">
                    <a:lumMod val="50000"/>
                  </a:schemeClr>
                </a:solidFill>
                <a:latin typeface="+mj-lt"/>
                <a:sym typeface="Wingdings"/>
              </a:rPr>
              <a:t> </a:t>
            </a:r>
            <a:r>
              <a:rPr lang="mr-IN" dirty="0">
                <a:solidFill>
                  <a:schemeClr val="accent5">
                    <a:lumMod val="50000"/>
                  </a:schemeClr>
                </a:solidFill>
                <a:latin typeface="+mj-lt"/>
                <a:sym typeface="Wingdings"/>
              </a:rPr>
              <a:t>–</a:t>
            </a:r>
            <a:r>
              <a:rPr lang="nl-NL" dirty="0">
                <a:solidFill>
                  <a:schemeClr val="accent5">
                    <a:lumMod val="50000"/>
                  </a:schemeClr>
                </a:solidFill>
                <a:latin typeface="+mj-lt"/>
                <a:sym typeface="Wingdings"/>
              </a:rPr>
              <a:t> gelijkaardig aan </a:t>
            </a:r>
            <a:r>
              <a:rPr lang="nl-NL" dirty="0" err="1">
                <a:solidFill>
                  <a:schemeClr val="accent5">
                    <a:lumMod val="50000"/>
                  </a:schemeClr>
                </a:solidFill>
                <a:latin typeface="+mj-lt"/>
                <a:sym typeface="Wingdings"/>
              </a:rPr>
              <a:t>Kimoto</a:t>
            </a:r>
            <a:r>
              <a:rPr lang="nl-NL" dirty="0">
                <a:solidFill>
                  <a:schemeClr val="accent5">
                    <a:lumMod val="50000"/>
                  </a:schemeClr>
                </a:solidFill>
                <a:latin typeface="+mj-lt"/>
                <a:sym typeface="Wingdings"/>
              </a:rPr>
              <a:t>, maar hier wordt eerst een mengsel van </a:t>
            </a:r>
            <a:r>
              <a:rPr lang="nl-NL" dirty="0" err="1">
                <a:solidFill>
                  <a:schemeClr val="accent5">
                    <a:lumMod val="50000"/>
                  </a:schemeClr>
                </a:solidFill>
                <a:latin typeface="+mj-lt"/>
                <a:sym typeface="Wingdings"/>
              </a:rPr>
              <a:t>koji</a:t>
            </a:r>
            <a:r>
              <a:rPr lang="nl-NL" dirty="0">
                <a:solidFill>
                  <a:schemeClr val="accent5">
                    <a:lumMod val="50000"/>
                  </a:schemeClr>
                </a:solidFill>
                <a:latin typeface="+mj-lt"/>
                <a:sym typeface="Wingdings"/>
              </a:rPr>
              <a:t> en water gemaakt, later pas wordt hier gestoomde rijst aan toegevoegd. </a:t>
            </a:r>
            <a:endParaRPr lang="nl-NL" dirty="0">
              <a:solidFill>
                <a:schemeClr val="accent5">
                  <a:lumMod val="50000"/>
                </a:schemeClr>
              </a:solidFill>
              <a:latin typeface="+mj-lt"/>
            </a:endParaRPr>
          </a:p>
          <a:p>
            <a:pPr marL="285750" indent="-285750">
              <a:buClr>
                <a:srgbClr val="421A64"/>
              </a:buClr>
              <a:buSzPct val="60000"/>
              <a:buFont typeface="Wingdings" charset="2"/>
              <a:buChar char="q"/>
            </a:pPr>
            <a:endParaRPr lang="nl-NL" dirty="0">
              <a:solidFill>
                <a:schemeClr val="accent5">
                  <a:lumMod val="50000"/>
                </a:schemeClr>
              </a:solidFill>
              <a:latin typeface="+mj-lt"/>
            </a:endParaRPr>
          </a:p>
        </p:txBody>
      </p:sp>
      <p:pic>
        <p:nvPicPr>
          <p:cNvPr id="3" name="Afbeelding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64760" y="1264912"/>
            <a:ext cx="5740910" cy="4310388"/>
          </a:xfrm>
          <a:prstGeom prst="rect">
            <a:avLst/>
          </a:prstGeom>
        </p:spPr>
      </p:pic>
      <p:pic>
        <p:nvPicPr>
          <p:cNvPr id="10" name="Afbeelding 9">
            <a:extLst>
              <a:ext uri="{FF2B5EF4-FFF2-40B4-BE49-F238E27FC236}">
                <a16:creationId xmlns:a16="http://schemas.microsoft.com/office/drawing/2014/main" id="{2A67AEE3-12E4-A143-892C-0D5D27EE0232}"/>
              </a:ext>
            </a:extLst>
          </p:cNvPr>
          <p:cNvPicPr>
            <a:picLocks noChangeAspect="1"/>
          </p:cNvPicPr>
          <p:nvPr/>
        </p:nvPicPr>
        <p:blipFill>
          <a:blip r:embed="rId4"/>
          <a:stretch>
            <a:fillRect/>
          </a:stretch>
        </p:blipFill>
        <p:spPr>
          <a:xfrm>
            <a:off x="100013" y="6196365"/>
            <a:ext cx="3371850" cy="624976"/>
          </a:xfrm>
          <a:prstGeom prst="rect">
            <a:avLst/>
          </a:prstGeom>
        </p:spPr>
      </p:pic>
      <p:sp>
        <p:nvSpPr>
          <p:cNvPr id="11" name="Tekstvak 10">
            <a:extLst>
              <a:ext uri="{FF2B5EF4-FFF2-40B4-BE49-F238E27FC236}">
                <a16:creationId xmlns:a16="http://schemas.microsoft.com/office/drawing/2014/main" id="{5A710BF1-9C32-AA47-ABD9-69FC88345C85}"/>
              </a:ext>
            </a:extLst>
          </p:cNvPr>
          <p:cNvSpPr txBox="1"/>
          <p:nvPr/>
        </p:nvSpPr>
        <p:spPr>
          <a:xfrm>
            <a:off x="3988969" y="155423"/>
            <a:ext cx="7833195" cy="584775"/>
          </a:xfrm>
          <a:prstGeom prst="rect">
            <a:avLst/>
          </a:prstGeom>
          <a:noFill/>
        </p:spPr>
        <p:txBody>
          <a:bodyPr wrap="square" rtlCol="0">
            <a:spAutoFit/>
          </a:bodyPr>
          <a:lstStyle/>
          <a:p>
            <a:pPr algn="r"/>
            <a:r>
              <a:rPr lang="nl-NL" sz="3200" dirty="0">
                <a:solidFill>
                  <a:schemeClr val="accent5">
                    <a:lumMod val="50000"/>
                  </a:schemeClr>
                </a:solidFill>
                <a:latin typeface="+mj-lt"/>
                <a:ea typeface="SimSun" panose="02010600030101010101" pitchFamily="2" charset="-122"/>
                <a:cs typeface="Helvetica" charset="0"/>
              </a:rPr>
              <a:t>De productie van sake: </a:t>
            </a:r>
            <a:r>
              <a:rPr lang="nl-NL" sz="3200" dirty="0" err="1">
                <a:solidFill>
                  <a:schemeClr val="accent5">
                    <a:lumMod val="50000"/>
                  </a:schemeClr>
                </a:solidFill>
                <a:latin typeface="+mj-lt"/>
                <a:ea typeface="SimSun" panose="02010600030101010101" pitchFamily="2" charset="-122"/>
                <a:cs typeface="Helvetica" charset="0"/>
              </a:rPr>
              <a:t>shubo</a:t>
            </a:r>
            <a:endParaRPr lang="nl-NL" sz="3200" dirty="0">
              <a:solidFill>
                <a:schemeClr val="accent5">
                  <a:lumMod val="50000"/>
                </a:schemeClr>
              </a:solidFill>
              <a:latin typeface="+mj-lt"/>
              <a:ea typeface="SimSun" panose="02010600030101010101" pitchFamily="2" charset="-122"/>
              <a:cs typeface="Helvetica" charset="0"/>
            </a:endParaRPr>
          </a:p>
        </p:txBody>
      </p:sp>
    </p:spTree>
    <p:extLst>
      <p:ext uri="{BB962C8B-B14F-4D97-AF65-F5344CB8AC3E}">
        <p14:creationId xmlns:p14="http://schemas.microsoft.com/office/powerpoint/2010/main" val="128960488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B7E75BDC-2313-4946-8757-2774179B4D6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271713" y="941435"/>
            <a:ext cx="7900987" cy="5254444"/>
          </a:xfrm>
          <a:prstGeom prst="rect">
            <a:avLst/>
          </a:prstGeom>
        </p:spPr>
      </p:pic>
      <p:sp>
        <p:nvSpPr>
          <p:cNvPr id="11" name="Tekstvak 10">
            <a:extLst>
              <a:ext uri="{FF2B5EF4-FFF2-40B4-BE49-F238E27FC236}">
                <a16:creationId xmlns:a16="http://schemas.microsoft.com/office/drawing/2014/main" id="{D60494BA-28E8-CD47-90C2-4C89F6A5E67C}"/>
              </a:ext>
            </a:extLst>
          </p:cNvPr>
          <p:cNvSpPr txBox="1"/>
          <p:nvPr/>
        </p:nvSpPr>
        <p:spPr>
          <a:xfrm>
            <a:off x="3988969" y="155423"/>
            <a:ext cx="7833195" cy="584775"/>
          </a:xfrm>
          <a:prstGeom prst="rect">
            <a:avLst/>
          </a:prstGeom>
          <a:noFill/>
        </p:spPr>
        <p:txBody>
          <a:bodyPr wrap="square" rtlCol="0">
            <a:spAutoFit/>
          </a:bodyPr>
          <a:lstStyle/>
          <a:p>
            <a:pPr algn="r"/>
            <a:r>
              <a:rPr lang="nl-NL" sz="3200" dirty="0">
                <a:solidFill>
                  <a:schemeClr val="accent5">
                    <a:lumMod val="50000"/>
                  </a:schemeClr>
                </a:solidFill>
                <a:latin typeface="+mj-lt"/>
                <a:ea typeface="SimSun" panose="02010600030101010101" pitchFamily="2" charset="-122"/>
                <a:cs typeface="Helvetica" charset="0"/>
              </a:rPr>
              <a:t>De productie van sake: de gisting</a:t>
            </a:r>
          </a:p>
        </p:txBody>
      </p:sp>
      <p:pic>
        <p:nvPicPr>
          <p:cNvPr id="12" name="Afbeelding 11">
            <a:extLst>
              <a:ext uri="{FF2B5EF4-FFF2-40B4-BE49-F238E27FC236}">
                <a16:creationId xmlns:a16="http://schemas.microsoft.com/office/drawing/2014/main" id="{A3AE7BBA-07C4-FD43-8B53-C1706E29B45F}"/>
              </a:ext>
            </a:extLst>
          </p:cNvPr>
          <p:cNvPicPr>
            <a:picLocks noChangeAspect="1"/>
          </p:cNvPicPr>
          <p:nvPr/>
        </p:nvPicPr>
        <p:blipFill>
          <a:blip r:embed="rId4"/>
          <a:stretch>
            <a:fillRect/>
          </a:stretch>
        </p:blipFill>
        <p:spPr>
          <a:xfrm>
            <a:off x="100013" y="6196365"/>
            <a:ext cx="3371850" cy="624976"/>
          </a:xfrm>
          <a:prstGeom prst="rect">
            <a:avLst/>
          </a:prstGeom>
        </p:spPr>
      </p:pic>
    </p:spTree>
    <p:extLst>
      <p:ext uri="{BB962C8B-B14F-4D97-AF65-F5344CB8AC3E}">
        <p14:creationId xmlns:p14="http://schemas.microsoft.com/office/powerpoint/2010/main" val="167900898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244587" y="3069119"/>
            <a:ext cx="3680430" cy="2454847"/>
          </a:xfrm>
          <a:prstGeom prst="rect">
            <a:avLst/>
          </a:prstGeom>
        </p:spPr>
      </p:pic>
      <p:grpSp>
        <p:nvGrpSpPr>
          <p:cNvPr id="10" name="Groeperen 9"/>
          <p:cNvGrpSpPr/>
          <p:nvPr/>
        </p:nvGrpSpPr>
        <p:grpSpPr>
          <a:xfrm>
            <a:off x="257829" y="3069119"/>
            <a:ext cx="11564045" cy="2938479"/>
            <a:chOff x="232713" y="999553"/>
            <a:chExt cx="11564045" cy="2938479"/>
          </a:xfrm>
        </p:grpSpPr>
        <p:pic>
          <p:nvPicPr>
            <p:cNvPr id="3" name="Afbeelding 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32713" y="1005466"/>
              <a:ext cx="3679533" cy="2448934"/>
            </a:xfrm>
            <a:prstGeom prst="rect">
              <a:avLst/>
            </a:prstGeom>
          </p:spPr>
        </p:pic>
        <p:pic>
          <p:nvPicPr>
            <p:cNvPr id="7" name="Afbeelding 6"/>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306721" y="999553"/>
              <a:ext cx="3518275" cy="2454847"/>
            </a:xfrm>
            <a:prstGeom prst="rect">
              <a:avLst/>
            </a:prstGeom>
          </p:spPr>
        </p:pic>
        <p:sp>
          <p:nvSpPr>
            <p:cNvPr id="9" name="Tekstvak 8"/>
            <p:cNvSpPr txBox="1"/>
            <p:nvPr/>
          </p:nvSpPr>
          <p:spPr>
            <a:xfrm>
              <a:off x="232713" y="3568700"/>
              <a:ext cx="3577287" cy="369332"/>
            </a:xfrm>
            <a:prstGeom prst="rect">
              <a:avLst/>
            </a:prstGeom>
            <a:noFill/>
          </p:spPr>
          <p:txBody>
            <a:bodyPr wrap="square" rtlCol="0">
              <a:spAutoFit/>
            </a:bodyPr>
            <a:lstStyle/>
            <a:p>
              <a:pPr algn="ctr"/>
              <a:r>
                <a:rPr lang="nl-NL" dirty="0" err="1">
                  <a:solidFill>
                    <a:schemeClr val="accent5">
                      <a:lumMod val="50000"/>
                    </a:schemeClr>
                  </a:solidFill>
                  <a:latin typeface="+mj-lt"/>
                </a:rPr>
                <a:t>Yabuta-shibori</a:t>
              </a:r>
              <a:endParaRPr lang="nl-NL" dirty="0">
                <a:solidFill>
                  <a:schemeClr val="accent5">
                    <a:lumMod val="50000"/>
                  </a:schemeClr>
                </a:solidFill>
                <a:latin typeface="+mj-lt"/>
              </a:endParaRPr>
            </a:p>
          </p:txBody>
        </p:sp>
        <p:sp>
          <p:nvSpPr>
            <p:cNvPr id="13" name="Tekstvak 12"/>
            <p:cNvSpPr txBox="1"/>
            <p:nvPr/>
          </p:nvSpPr>
          <p:spPr>
            <a:xfrm>
              <a:off x="4130943" y="3568700"/>
              <a:ext cx="3577287" cy="369332"/>
            </a:xfrm>
            <a:prstGeom prst="rect">
              <a:avLst/>
            </a:prstGeom>
            <a:noFill/>
          </p:spPr>
          <p:txBody>
            <a:bodyPr wrap="square" rtlCol="0">
              <a:spAutoFit/>
            </a:bodyPr>
            <a:lstStyle/>
            <a:p>
              <a:pPr algn="ctr"/>
              <a:r>
                <a:rPr lang="nl-NL" dirty="0" err="1">
                  <a:solidFill>
                    <a:schemeClr val="accent5">
                      <a:lumMod val="50000"/>
                    </a:schemeClr>
                  </a:solidFill>
                  <a:latin typeface="+mj-lt"/>
                </a:rPr>
                <a:t>Fune-shibori</a:t>
              </a:r>
              <a:endParaRPr lang="nl-NL" dirty="0">
                <a:solidFill>
                  <a:schemeClr val="accent5">
                    <a:lumMod val="50000"/>
                  </a:schemeClr>
                </a:solidFill>
                <a:latin typeface="+mj-lt"/>
              </a:endParaRPr>
            </a:p>
          </p:txBody>
        </p:sp>
        <p:sp>
          <p:nvSpPr>
            <p:cNvPr id="14" name="Tekstvak 13"/>
            <p:cNvSpPr txBox="1"/>
            <p:nvPr/>
          </p:nvSpPr>
          <p:spPr>
            <a:xfrm>
              <a:off x="8219471" y="3568700"/>
              <a:ext cx="3577287" cy="369332"/>
            </a:xfrm>
            <a:prstGeom prst="rect">
              <a:avLst/>
            </a:prstGeom>
            <a:noFill/>
          </p:spPr>
          <p:txBody>
            <a:bodyPr wrap="square" rtlCol="0">
              <a:spAutoFit/>
            </a:bodyPr>
            <a:lstStyle/>
            <a:p>
              <a:pPr algn="ctr"/>
              <a:r>
                <a:rPr lang="nl-NL" dirty="0" err="1">
                  <a:solidFill>
                    <a:schemeClr val="accent5">
                      <a:lumMod val="50000"/>
                    </a:schemeClr>
                  </a:solidFill>
                  <a:latin typeface="+mj-lt"/>
                </a:rPr>
                <a:t>Fukuro-shibori</a:t>
              </a:r>
              <a:endParaRPr lang="nl-NL" dirty="0">
                <a:solidFill>
                  <a:schemeClr val="accent5">
                    <a:lumMod val="50000"/>
                  </a:schemeClr>
                </a:solidFill>
                <a:latin typeface="+mj-lt"/>
              </a:endParaRPr>
            </a:p>
          </p:txBody>
        </p:sp>
      </p:grpSp>
      <p:sp>
        <p:nvSpPr>
          <p:cNvPr id="11" name="Tekstvak 10"/>
          <p:cNvSpPr txBox="1"/>
          <p:nvPr/>
        </p:nvSpPr>
        <p:spPr>
          <a:xfrm>
            <a:off x="381000" y="1005329"/>
            <a:ext cx="11277600" cy="1477328"/>
          </a:xfrm>
          <a:prstGeom prst="rect">
            <a:avLst/>
          </a:prstGeom>
          <a:noFill/>
        </p:spPr>
        <p:txBody>
          <a:bodyPr wrap="square" rtlCol="0">
            <a:spAutoFit/>
          </a:bodyPr>
          <a:lstStyle/>
          <a:p>
            <a:pPr marL="285750" indent="-285750">
              <a:buClr>
                <a:srgbClr val="421A64"/>
              </a:buClr>
              <a:buSzPct val="60000"/>
              <a:buFont typeface="Wingdings" charset="2"/>
              <a:buChar char="q"/>
            </a:pPr>
            <a:r>
              <a:rPr lang="nl-NL" dirty="0">
                <a:solidFill>
                  <a:schemeClr val="accent5">
                    <a:lumMod val="50000"/>
                  </a:schemeClr>
                </a:solidFill>
                <a:latin typeface="+mj-lt"/>
              </a:rPr>
              <a:t>Gisting wordt stilgelegd door de temperatuur te laten zakken tot 3°-5°</a:t>
            </a:r>
          </a:p>
          <a:p>
            <a:pPr marL="285750" indent="-285750">
              <a:buClr>
                <a:srgbClr val="421A64"/>
              </a:buClr>
              <a:buSzPct val="60000"/>
              <a:buFont typeface="Wingdings" charset="2"/>
              <a:buChar char="q"/>
            </a:pPr>
            <a:endParaRPr lang="nl-NL" dirty="0">
              <a:solidFill>
                <a:schemeClr val="accent5">
                  <a:lumMod val="50000"/>
                </a:schemeClr>
              </a:solidFill>
              <a:latin typeface="+mj-lt"/>
            </a:endParaRPr>
          </a:p>
          <a:p>
            <a:pPr marL="285750" indent="-285750">
              <a:buClr>
                <a:srgbClr val="421A64"/>
              </a:buClr>
              <a:buSzPct val="60000"/>
              <a:buFont typeface="Wingdings" charset="2"/>
              <a:buChar char="q"/>
            </a:pPr>
            <a:r>
              <a:rPr lang="nl-NL" dirty="0">
                <a:solidFill>
                  <a:schemeClr val="accent5">
                    <a:lumMod val="50000"/>
                  </a:schemeClr>
                </a:solidFill>
                <a:latin typeface="+mj-lt"/>
              </a:rPr>
              <a:t>In dit stadium kan neutrale gedistilleerde alcohol worden toegevoegd (</a:t>
            </a:r>
            <a:r>
              <a:rPr lang="nl-NL" dirty="0" err="1">
                <a:solidFill>
                  <a:schemeClr val="accent5">
                    <a:lumMod val="50000"/>
                  </a:schemeClr>
                </a:solidFill>
                <a:latin typeface="+mj-lt"/>
              </a:rPr>
              <a:t>Honjozo</a:t>
            </a:r>
            <a:r>
              <a:rPr lang="nl-NL" dirty="0">
                <a:solidFill>
                  <a:schemeClr val="accent5">
                    <a:lumMod val="50000"/>
                  </a:schemeClr>
                </a:solidFill>
                <a:latin typeface="+mj-lt"/>
              </a:rPr>
              <a:t>)</a:t>
            </a:r>
          </a:p>
          <a:p>
            <a:pPr marL="742950" lvl="1" indent="-285750">
              <a:buClr>
                <a:srgbClr val="421A64"/>
              </a:buClr>
              <a:buSzPct val="60000"/>
              <a:buFont typeface="Courier New" charset="0"/>
              <a:buChar char="o"/>
            </a:pPr>
            <a:r>
              <a:rPr lang="nl-NL" dirty="0">
                <a:solidFill>
                  <a:schemeClr val="accent5">
                    <a:lumMod val="50000"/>
                  </a:schemeClr>
                </a:solidFill>
                <a:latin typeface="+mj-lt"/>
              </a:rPr>
              <a:t>Grotere aromatische expressie</a:t>
            </a:r>
          </a:p>
          <a:p>
            <a:pPr marL="742950" lvl="1" indent="-285750">
              <a:buClr>
                <a:srgbClr val="421A64"/>
              </a:buClr>
              <a:buSzPct val="60000"/>
              <a:buFont typeface="Courier New" charset="0"/>
              <a:buChar char="o"/>
            </a:pPr>
            <a:r>
              <a:rPr lang="nl-NL" dirty="0">
                <a:solidFill>
                  <a:schemeClr val="accent5">
                    <a:lumMod val="50000"/>
                  </a:schemeClr>
                </a:solidFill>
                <a:latin typeface="+mj-lt"/>
              </a:rPr>
              <a:t>Zachter in smaak</a:t>
            </a:r>
          </a:p>
        </p:txBody>
      </p:sp>
      <p:sp>
        <p:nvSpPr>
          <p:cNvPr id="15" name="Tekstvak 14">
            <a:extLst>
              <a:ext uri="{FF2B5EF4-FFF2-40B4-BE49-F238E27FC236}">
                <a16:creationId xmlns:a16="http://schemas.microsoft.com/office/drawing/2014/main" id="{C4A5E648-FE18-5A4A-B44F-265E79DD0F82}"/>
              </a:ext>
            </a:extLst>
          </p:cNvPr>
          <p:cNvSpPr txBox="1"/>
          <p:nvPr/>
        </p:nvSpPr>
        <p:spPr>
          <a:xfrm>
            <a:off x="3988969" y="155423"/>
            <a:ext cx="7833195" cy="584775"/>
          </a:xfrm>
          <a:prstGeom prst="rect">
            <a:avLst/>
          </a:prstGeom>
          <a:noFill/>
        </p:spPr>
        <p:txBody>
          <a:bodyPr wrap="square" rtlCol="0">
            <a:spAutoFit/>
          </a:bodyPr>
          <a:lstStyle/>
          <a:p>
            <a:pPr algn="r"/>
            <a:r>
              <a:rPr lang="nl-NL" sz="3200" dirty="0">
                <a:solidFill>
                  <a:schemeClr val="accent5">
                    <a:lumMod val="50000"/>
                  </a:schemeClr>
                </a:solidFill>
                <a:latin typeface="+mj-lt"/>
                <a:ea typeface="SimSun" panose="02010600030101010101" pitchFamily="2" charset="-122"/>
                <a:cs typeface="Helvetica" charset="0"/>
              </a:rPr>
              <a:t>De productie van sake: het persen</a:t>
            </a:r>
          </a:p>
        </p:txBody>
      </p:sp>
      <p:pic>
        <p:nvPicPr>
          <p:cNvPr id="16" name="Afbeelding 15">
            <a:extLst>
              <a:ext uri="{FF2B5EF4-FFF2-40B4-BE49-F238E27FC236}">
                <a16:creationId xmlns:a16="http://schemas.microsoft.com/office/drawing/2014/main" id="{C9064146-342B-6741-A0E7-03D71364D630}"/>
              </a:ext>
            </a:extLst>
          </p:cNvPr>
          <p:cNvPicPr>
            <a:picLocks noChangeAspect="1"/>
          </p:cNvPicPr>
          <p:nvPr/>
        </p:nvPicPr>
        <p:blipFill>
          <a:blip r:embed="rId6"/>
          <a:stretch>
            <a:fillRect/>
          </a:stretch>
        </p:blipFill>
        <p:spPr>
          <a:xfrm>
            <a:off x="100013" y="6196365"/>
            <a:ext cx="3371850" cy="624976"/>
          </a:xfrm>
          <a:prstGeom prst="rect">
            <a:avLst/>
          </a:prstGeom>
        </p:spPr>
      </p:pic>
    </p:spTree>
    <p:extLst>
      <p:ext uri="{BB962C8B-B14F-4D97-AF65-F5344CB8AC3E}">
        <p14:creationId xmlns:p14="http://schemas.microsoft.com/office/powerpoint/2010/main" val="121387705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kstvak 7"/>
          <p:cNvSpPr txBox="1"/>
          <p:nvPr/>
        </p:nvSpPr>
        <p:spPr>
          <a:xfrm>
            <a:off x="6235700" y="1036754"/>
            <a:ext cx="5219700" cy="4801314"/>
          </a:xfrm>
          <a:prstGeom prst="rect">
            <a:avLst/>
          </a:prstGeom>
          <a:noFill/>
        </p:spPr>
        <p:txBody>
          <a:bodyPr wrap="square" rtlCol="0">
            <a:spAutoFit/>
          </a:bodyPr>
          <a:lstStyle/>
          <a:p>
            <a:pPr marL="285750" indent="-285750">
              <a:buClr>
                <a:srgbClr val="421A64"/>
              </a:buClr>
              <a:buSzPct val="60000"/>
              <a:buFont typeface="Wingdings" charset="2"/>
              <a:buChar char="q"/>
            </a:pPr>
            <a:r>
              <a:rPr lang="nl-NL" dirty="0">
                <a:solidFill>
                  <a:schemeClr val="accent5">
                    <a:lumMod val="50000"/>
                  </a:schemeClr>
                </a:solidFill>
                <a:latin typeface="+mj-lt"/>
              </a:rPr>
              <a:t>De sake kan worden gefilterd om kleur en ongewenste aroma’s of smaken te verwijderen</a:t>
            </a:r>
          </a:p>
          <a:p>
            <a:pPr marL="285750" indent="-285750">
              <a:buClr>
                <a:srgbClr val="421A64"/>
              </a:buClr>
              <a:buSzPct val="60000"/>
              <a:buFont typeface="Wingdings" charset="2"/>
              <a:buChar char="q"/>
            </a:pPr>
            <a:r>
              <a:rPr lang="nl-NL" dirty="0">
                <a:solidFill>
                  <a:schemeClr val="accent5">
                    <a:lumMod val="50000"/>
                  </a:schemeClr>
                </a:solidFill>
                <a:latin typeface="+mj-lt"/>
              </a:rPr>
              <a:t>Dit wordt quasi-exclusief met houtskool gedaan</a:t>
            </a:r>
          </a:p>
          <a:p>
            <a:pPr>
              <a:buClr>
                <a:srgbClr val="421A64"/>
              </a:buClr>
              <a:buSzPct val="60000"/>
            </a:pPr>
            <a:r>
              <a:rPr lang="nl-NL" dirty="0">
                <a:solidFill>
                  <a:schemeClr val="accent5">
                    <a:lumMod val="50000"/>
                  </a:schemeClr>
                </a:solidFill>
                <a:latin typeface="+mj-lt"/>
                <a:sym typeface="Wingdings"/>
              </a:rPr>
              <a:t>	indien dit niet wordt gedaan = </a:t>
            </a:r>
            <a:r>
              <a:rPr lang="nl-NL" b="1" dirty="0" err="1">
                <a:solidFill>
                  <a:schemeClr val="accent5">
                    <a:lumMod val="50000"/>
                  </a:schemeClr>
                </a:solidFill>
                <a:latin typeface="+mj-lt"/>
                <a:sym typeface="Wingdings"/>
              </a:rPr>
              <a:t>muroka</a:t>
            </a:r>
            <a:endParaRPr lang="nl-NL" b="1" dirty="0">
              <a:solidFill>
                <a:schemeClr val="accent5">
                  <a:lumMod val="50000"/>
                </a:schemeClr>
              </a:solidFill>
              <a:latin typeface="+mj-lt"/>
            </a:endParaRPr>
          </a:p>
          <a:p>
            <a:pPr marL="285750" indent="-285750">
              <a:buClr>
                <a:srgbClr val="421A64"/>
              </a:buClr>
              <a:buSzPct val="60000"/>
              <a:buFont typeface="Wingdings" charset="2"/>
              <a:buChar char="q"/>
            </a:pPr>
            <a:endParaRPr lang="nl-NL" dirty="0">
              <a:solidFill>
                <a:schemeClr val="accent5">
                  <a:lumMod val="50000"/>
                </a:schemeClr>
              </a:solidFill>
              <a:latin typeface="+mj-lt"/>
            </a:endParaRPr>
          </a:p>
          <a:p>
            <a:pPr marL="285750" indent="-285750">
              <a:buClr>
                <a:srgbClr val="421A64"/>
              </a:buClr>
              <a:buSzPct val="60000"/>
              <a:buFont typeface="Wingdings" charset="2"/>
              <a:buChar char="q"/>
            </a:pPr>
            <a:r>
              <a:rPr lang="nl-NL" dirty="0">
                <a:solidFill>
                  <a:schemeClr val="accent5">
                    <a:lumMod val="50000"/>
                  </a:schemeClr>
                </a:solidFill>
                <a:latin typeface="+mj-lt"/>
              </a:rPr>
              <a:t>Nodig omdat sake te weinig zuren bevat die tegen bacteriële besmetting kunnen beschermen, en er geen sulfiet mag worden gebruikt</a:t>
            </a:r>
          </a:p>
          <a:p>
            <a:pPr marL="285750" indent="-285750">
              <a:buClr>
                <a:srgbClr val="421A64"/>
              </a:buClr>
              <a:buSzPct val="60000"/>
              <a:buFont typeface="Wingdings" charset="2"/>
              <a:buChar char="q"/>
            </a:pPr>
            <a:r>
              <a:rPr lang="nl-NL" dirty="0">
                <a:solidFill>
                  <a:schemeClr val="accent5">
                    <a:lumMod val="50000"/>
                  </a:schemeClr>
                </a:solidFill>
                <a:latin typeface="+mj-lt"/>
                <a:sym typeface="Wingdings"/>
              </a:rPr>
              <a:t>de meeste sake wordt tweemaal gepasteuriseerd (na filtering en net voor botteling)</a:t>
            </a:r>
          </a:p>
          <a:p>
            <a:pPr>
              <a:buClr>
                <a:srgbClr val="421A64"/>
              </a:buClr>
              <a:buSzPct val="60000"/>
            </a:pPr>
            <a:r>
              <a:rPr lang="nl-NL" dirty="0">
                <a:solidFill>
                  <a:schemeClr val="accent5">
                    <a:lumMod val="50000"/>
                  </a:schemeClr>
                </a:solidFill>
                <a:latin typeface="+mj-lt"/>
                <a:sym typeface="Wingdings"/>
              </a:rPr>
              <a:t>	indien dit niet wordt gedaan = </a:t>
            </a:r>
            <a:r>
              <a:rPr lang="nl-NL" b="1" dirty="0" err="1">
                <a:solidFill>
                  <a:schemeClr val="accent5">
                    <a:lumMod val="50000"/>
                  </a:schemeClr>
                </a:solidFill>
                <a:latin typeface="+mj-lt"/>
                <a:sym typeface="Wingdings"/>
              </a:rPr>
              <a:t>nama</a:t>
            </a:r>
            <a:endParaRPr lang="nl-NL" b="1" dirty="0">
              <a:solidFill>
                <a:schemeClr val="accent5">
                  <a:lumMod val="50000"/>
                </a:schemeClr>
              </a:solidFill>
              <a:latin typeface="+mj-lt"/>
              <a:sym typeface="Wingdings"/>
            </a:endParaRPr>
          </a:p>
          <a:p>
            <a:pPr marL="285750" indent="-285750">
              <a:buClr>
                <a:srgbClr val="421A64"/>
              </a:buClr>
              <a:buSzPct val="60000"/>
              <a:buFont typeface="Wingdings" charset="2"/>
              <a:buChar char="q"/>
            </a:pPr>
            <a:endParaRPr lang="nl-NL" dirty="0">
              <a:solidFill>
                <a:schemeClr val="accent5">
                  <a:lumMod val="50000"/>
                </a:schemeClr>
              </a:solidFill>
              <a:latin typeface="+mj-lt"/>
              <a:sym typeface="Wingdings"/>
            </a:endParaRPr>
          </a:p>
          <a:p>
            <a:pPr marL="285750" indent="-285750">
              <a:buClr>
                <a:srgbClr val="421A64"/>
              </a:buClr>
              <a:buSzPct val="60000"/>
              <a:buFont typeface="Wingdings" charset="2"/>
              <a:buChar char="q"/>
            </a:pPr>
            <a:r>
              <a:rPr lang="nl-NL" dirty="0">
                <a:solidFill>
                  <a:schemeClr val="accent5">
                    <a:lumMod val="50000"/>
                  </a:schemeClr>
                </a:solidFill>
                <a:latin typeface="+mj-lt"/>
                <a:sym typeface="Wingdings"/>
              </a:rPr>
              <a:t>Tenslotte wordt het alcoholpercentage gecontroleerd door de toevoeging van water (1-2% verschil)</a:t>
            </a:r>
          </a:p>
          <a:p>
            <a:pPr>
              <a:buClr>
                <a:srgbClr val="421A64"/>
              </a:buClr>
              <a:buSzPct val="60000"/>
            </a:pPr>
            <a:r>
              <a:rPr lang="nl-NL" dirty="0">
                <a:solidFill>
                  <a:schemeClr val="accent5">
                    <a:lumMod val="50000"/>
                  </a:schemeClr>
                </a:solidFill>
                <a:latin typeface="+mj-lt"/>
                <a:sym typeface="Wingdings"/>
              </a:rPr>
              <a:t>	indien dit niet wordt gedaan = </a:t>
            </a:r>
            <a:r>
              <a:rPr lang="nl-NL" b="1" dirty="0" err="1">
                <a:solidFill>
                  <a:schemeClr val="accent5">
                    <a:lumMod val="50000"/>
                  </a:schemeClr>
                </a:solidFill>
                <a:latin typeface="+mj-lt"/>
                <a:sym typeface="Wingdings"/>
              </a:rPr>
              <a:t>genshu</a:t>
            </a:r>
            <a:endParaRPr lang="nl-NL" b="1" dirty="0">
              <a:solidFill>
                <a:schemeClr val="accent5">
                  <a:lumMod val="50000"/>
                </a:schemeClr>
              </a:solidFill>
              <a:latin typeface="+mj-lt"/>
            </a:endParaRPr>
          </a:p>
          <a:p>
            <a:pPr marL="742950" lvl="1" indent="-285750">
              <a:buClr>
                <a:srgbClr val="421A64"/>
              </a:buClr>
              <a:buSzPct val="60000"/>
              <a:buFont typeface="Courier New" charset="0"/>
              <a:buChar char="o"/>
            </a:pPr>
            <a:endParaRPr lang="nl-NL" dirty="0">
              <a:solidFill>
                <a:schemeClr val="accent5">
                  <a:lumMod val="50000"/>
                </a:schemeClr>
              </a:solidFill>
              <a:latin typeface="+mj-lt"/>
            </a:endParaRPr>
          </a:p>
        </p:txBody>
      </p:sp>
      <p:pic>
        <p:nvPicPr>
          <p:cNvPr id="3" name="Afbeelding 2"/>
          <p:cNvPicPr>
            <a:picLocks noChangeAspect="1"/>
          </p:cNvPicPr>
          <p:nvPr/>
        </p:nvPicPr>
        <p:blipFill>
          <a:blip r:embed="rId3"/>
          <a:stretch>
            <a:fillRect/>
          </a:stretch>
        </p:blipFill>
        <p:spPr>
          <a:xfrm>
            <a:off x="349250" y="1150612"/>
            <a:ext cx="5143500" cy="4711700"/>
          </a:xfrm>
          <a:prstGeom prst="rect">
            <a:avLst/>
          </a:prstGeom>
        </p:spPr>
      </p:pic>
      <p:pic>
        <p:nvPicPr>
          <p:cNvPr id="10" name="Afbeelding 9">
            <a:extLst>
              <a:ext uri="{FF2B5EF4-FFF2-40B4-BE49-F238E27FC236}">
                <a16:creationId xmlns:a16="http://schemas.microsoft.com/office/drawing/2014/main" id="{288126FB-0F9E-E945-BA32-BB513F3DE15B}"/>
              </a:ext>
            </a:extLst>
          </p:cNvPr>
          <p:cNvPicPr>
            <a:picLocks noChangeAspect="1"/>
          </p:cNvPicPr>
          <p:nvPr/>
        </p:nvPicPr>
        <p:blipFill>
          <a:blip r:embed="rId4"/>
          <a:stretch>
            <a:fillRect/>
          </a:stretch>
        </p:blipFill>
        <p:spPr>
          <a:xfrm>
            <a:off x="100013" y="6196365"/>
            <a:ext cx="3371850" cy="624976"/>
          </a:xfrm>
          <a:prstGeom prst="rect">
            <a:avLst/>
          </a:prstGeom>
        </p:spPr>
      </p:pic>
      <p:sp>
        <p:nvSpPr>
          <p:cNvPr id="11" name="Tekstvak 10">
            <a:extLst>
              <a:ext uri="{FF2B5EF4-FFF2-40B4-BE49-F238E27FC236}">
                <a16:creationId xmlns:a16="http://schemas.microsoft.com/office/drawing/2014/main" id="{DEE0564E-EAB7-ED46-8A67-9ED0CFB6EBD6}"/>
              </a:ext>
            </a:extLst>
          </p:cNvPr>
          <p:cNvSpPr txBox="1"/>
          <p:nvPr/>
        </p:nvSpPr>
        <p:spPr>
          <a:xfrm>
            <a:off x="3988969" y="155423"/>
            <a:ext cx="7833195" cy="584775"/>
          </a:xfrm>
          <a:prstGeom prst="rect">
            <a:avLst/>
          </a:prstGeom>
          <a:noFill/>
        </p:spPr>
        <p:txBody>
          <a:bodyPr wrap="square" rtlCol="0">
            <a:spAutoFit/>
          </a:bodyPr>
          <a:lstStyle/>
          <a:p>
            <a:pPr algn="r"/>
            <a:r>
              <a:rPr lang="nl-NL" sz="3200" dirty="0">
                <a:solidFill>
                  <a:schemeClr val="accent5">
                    <a:lumMod val="50000"/>
                  </a:schemeClr>
                </a:solidFill>
                <a:latin typeface="+mj-lt"/>
                <a:ea typeface="SimSun" panose="02010600030101010101" pitchFamily="2" charset="-122"/>
                <a:cs typeface="Helvetica" charset="0"/>
              </a:rPr>
              <a:t>De productie van sake: finishing touches</a:t>
            </a:r>
          </a:p>
        </p:txBody>
      </p:sp>
    </p:spTree>
    <p:extLst>
      <p:ext uri="{BB962C8B-B14F-4D97-AF65-F5344CB8AC3E}">
        <p14:creationId xmlns:p14="http://schemas.microsoft.com/office/powerpoint/2010/main" val="171496171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Afbeelding 9">
            <a:extLst>
              <a:ext uri="{FF2B5EF4-FFF2-40B4-BE49-F238E27FC236}">
                <a16:creationId xmlns:a16="http://schemas.microsoft.com/office/drawing/2014/main" id="{8B5EF69C-C3AF-6948-A724-B04B0E35B3C3}"/>
              </a:ext>
            </a:extLst>
          </p:cNvPr>
          <p:cNvPicPr>
            <a:picLocks noChangeAspect="1"/>
          </p:cNvPicPr>
          <p:nvPr/>
        </p:nvPicPr>
        <p:blipFill>
          <a:blip r:embed="rId3"/>
          <a:stretch>
            <a:fillRect/>
          </a:stretch>
        </p:blipFill>
        <p:spPr>
          <a:xfrm>
            <a:off x="100013" y="6196365"/>
            <a:ext cx="3371850" cy="624976"/>
          </a:xfrm>
          <a:prstGeom prst="rect">
            <a:avLst/>
          </a:prstGeom>
        </p:spPr>
      </p:pic>
      <p:sp>
        <p:nvSpPr>
          <p:cNvPr id="12" name="Tekstvak 11">
            <a:extLst>
              <a:ext uri="{FF2B5EF4-FFF2-40B4-BE49-F238E27FC236}">
                <a16:creationId xmlns:a16="http://schemas.microsoft.com/office/drawing/2014/main" id="{8A600639-1E83-DB4D-A584-63AC97C1FD6D}"/>
              </a:ext>
            </a:extLst>
          </p:cNvPr>
          <p:cNvSpPr txBox="1"/>
          <p:nvPr/>
        </p:nvSpPr>
        <p:spPr>
          <a:xfrm>
            <a:off x="3988969" y="155423"/>
            <a:ext cx="7833195" cy="584775"/>
          </a:xfrm>
          <a:prstGeom prst="rect">
            <a:avLst/>
          </a:prstGeom>
          <a:noFill/>
        </p:spPr>
        <p:txBody>
          <a:bodyPr wrap="square" rtlCol="0">
            <a:spAutoFit/>
          </a:bodyPr>
          <a:lstStyle/>
          <a:p>
            <a:pPr algn="r"/>
            <a:r>
              <a:rPr lang="nl-NL" sz="3200" dirty="0" err="1">
                <a:solidFill>
                  <a:schemeClr val="accent5">
                    <a:lumMod val="75000"/>
                  </a:schemeClr>
                </a:solidFill>
                <a:latin typeface="+mj-lt"/>
                <a:ea typeface="SimSun" panose="02010600030101010101" pitchFamily="2" charset="-122"/>
                <a:cs typeface="Helvetica" charset="0"/>
              </a:rPr>
              <a:t>Sogen</a:t>
            </a:r>
            <a:r>
              <a:rPr lang="nl-NL" sz="3200" dirty="0">
                <a:solidFill>
                  <a:schemeClr val="accent5">
                    <a:lumMod val="75000"/>
                  </a:schemeClr>
                </a:solidFill>
                <a:latin typeface="+mj-lt"/>
                <a:ea typeface="SimSun" panose="02010600030101010101" pitchFamily="2" charset="-122"/>
                <a:cs typeface="Helvetica" charset="0"/>
              </a:rPr>
              <a:t> - </a:t>
            </a:r>
            <a:r>
              <a:rPr lang="nl-NL" sz="3200" dirty="0" err="1">
                <a:solidFill>
                  <a:schemeClr val="accent5">
                    <a:lumMod val="75000"/>
                  </a:schemeClr>
                </a:solidFill>
                <a:latin typeface="+mj-lt"/>
                <a:ea typeface="SimSun" panose="02010600030101010101" pitchFamily="2" charset="-122"/>
                <a:cs typeface="Helvetica" charset="0"/>
              </a:rPr>
              <a:t>Kenzan</a:t>
            </a:r>
            <a:endParaRPr lang="nl-NL" sz="3200" dirty="0">
              <a:solidFill>
                <a:schemeClr val="accent5">
                  <a:lumMod val="75000"/>
                </a:schemeClr>
              </a:solidFill>
              <a:latin typeface="+mj-lt"/>
              <a:ea typeface="SimSun" panose="02010600030101010101" pitchFamily="2" charset="-122"/>
              <a:cs typeface="Helvetica" charset="0"/>
            </a:endParaRPr>
          </a:p>
        </p:txBody>
      </p:sp>
      <p:graphicFrame>
        <p:nvGraphicFramePr>
          <p:cNvPr id="7" name="Tabel 6">
            <a:extLst>
              <a:ext uri="{FF2B5EF4-FFF2-40B4-BE49-F238E27FC236}">
                <a16:creationId xmlns:a16="http://schemas.microsoft.com/office/drawing/2014/main" id="{4AF5556E-4CE2-E549-A807-0404D1C1CF5B}"/>
              </a:ext>
            </a:extLst>
          </p:cNvPr>
          <p:cNvGraphicFramePr>
            <a:graphicFrameLocks noGrp="1"/>
          </p:cNvGraphicFramePr>
          <p:nvPr/>
        </p:nvGraphicFramePr>
        <p:xfrm>
          <a:off x="4762316" y="1049018"/>
          <a:ext cx="7059848" cy="5147347"/>
        </p:xfrm>
        <a:graphic>
          <a:graphicData uri="http://schemas.openxmlformats.org/drawingml/2006/table">
            <a:tbl>
              <a:tblPr firstRow="1" bandRow="1">
                <a:tableStyleId>{2D5ABB26-0587-4C30-8999-92F81FD0307C}</a:tableStyleId>
              </a:tblPr>
              <a:tblGrid>
                <a:gridCol w="2353283">
                  <a:extLst>
                    <a:ext uri="{9D8B030D-6E8A-4147-A177-3AD203B41FA5}">
                      <a16:colId xmlns:a16="http://schemas.microsoft.com/office/drawing/2014/main" val="2044004422"/>
                    </a:ext>
                  </a:extLst>
                </a:gridCol>
                <a:gridCol w="437563">
                  <a:extLst>
                    <a:ext uri="{9D8B030D-6E8A-4147-A177-3AD203B41FA5}">
                      <a16:colId xmlns:a16="http://schemas.microsoft.com/office/drawing/2014/main" val="2634065927"/>
                    </a:ext>
                  </a:extLst>
                </a:gridCol>
                <a:gridCol w="4269002">
                  <a:extLst>
                    <a:ext uri="{9D8B030D-6E8A-4147-A177-3AD203B41FA5}">
                      <a16:colId xmlns:a16="http://schemas.microsoft.com/office/drawing/2014/main" val="1426559370"/>
                    </a:ext>
                  </a:extLst>
                </a:gridCol>
              </a:tblGrid>
              <a:tr h="502298">
                <a:tc>
                  <a:txBody>
                    <a:bodyPr/>
                    <a:lstStyle/>
                    <a:p>
                      <a:r>
                        <a:rPr lang="nl-BE" i="1" dirty="0">
                          <a:solidFill>
                            <a:schemeClr val="accent5">
                              <a:lumMod val="50000"/>
                            </a:schemeClr>
                          </a:solidFill>
                          <a:latin typeface="+mj-lt"/>
                        </a:rPr>
                        <a:t>Categorie</a:t>
                      </a:r>
                    </a:p>
                  </a:txBody>
                  <a:tcPr/>
                </a:tc>
                <a:tc>
                  <a:txBody>
                    <a:bodyPr/>
                    <a:lstStyle/>
                    <a:p>
                      <a:endParaRPr lang="nl-BE">
                        <a:solidFill>
                          <a:schemeClr val="accent5">
                            <a:lumMod val="50000"/>
                          </a:schemeClr>
                        </a:solidFill>
                        <a:latin typeface="+mj-lt"/>
                      </a:endParaRPr>
                    </a:p>
                  </a:txBody>
                  <a:tcPr/>
                </a:tc>
                <a:tc>
                  <a:txBody>
                    <a:bodyPr/>
                    <a:lstStyle/>
                    <a:p>
                      <a:r>
                        <a:rPr lang="nl-BE" dirty="0">
                          <a:solidFill>
                            <a:schemeClr val="accent5">
                              <a:lumMod val="50000"/>
                            </a:schemeClr>
                          </a:solidFill>
                          <a:latin typeface="+mj-lt"/>
                        </a:rPr>
                        <a:t>Futsushu</a:t>
                      </a:r>
                    </a:p>
                  </a:txBody>
                  <a:tcPr/>
                </a:tc>
                <a:extLst>
                  <a:ext uri="{0D108BD9-81ED-4DB2-BD59-A6C34878D82A}">
                    <a16:rowId xmlns:a16="http://schemas.microsoft.com/office/drawing/2014/main" val="1366709317"/>
                  </a:ext>
                </a:extLst>
              </a:tr>
              <a:tr h="502298">
                <a:tc>
                  <a:txBody>
                    <a:bodyPr/>
                    <a:lstStyle/>
                    <a:p>
                      <a:r>
                        <a:rPr lang="nl-BE" i="1" dirty="0">
                          <a:solidFill>
                            <a:schemeClr val="accent5">
                              <a:lumMod val="50000"/>
                            </a:schemeClr>
                          </a:solidFill>
                          <a:latin typeface="+mj-lt"/>
                        </a:rPr>
                        <a:t>Rijst</a:t>
                      </a:r>
                    </a:p>
                  </a:txBody>
                  <a:tcPr/>
                </a:tc>
                <a:tc>
                  <a:txBody>
                    <a:bodyPr/>
                    <a:lstStyle/>
                    <a:p>
                      <a:endParaRPr lang="nl-BE">
                        <a:solidFill>
                          <a:schemeClr val="accent5">
                            <a:lumMod val="50000"/>
                          </a:schemeClr>
                        </a:solidFill>
                        <a:latin typeface="+mj-lt"/>
                      </a:endParaRPr>
                    </a:p>
                  </a:txBody>
                  <a:tcPr/>
                </a:tc>
                <a:tc>
                  <a:txBody>
                    <a:bodyPr/>
                    <a:lstStyle/>
                    <a:p>
                      <a:r>
                        <a:rPr lang="nl-BE" dirty="0">
                          <a:solidFill>
                            <a:schemeClr val="accent5">
                              <a:lumMod val="50000"/>
                            </a:schemeClr>
                          </a:solidFill>
                          <a:latin typeface="+mj-lt"/>
                        </a:rPr>
                        <a:t>Lokale rijstsoorten</a:t>
                      </a:r>
                    </a:p>
                  </a:txBody>
                  <a:tcPr/>
                </a:tc>
                <a:extLst>
                  <a:ext uri="{0D108BD9-81ED-4DB2-BD59-A6C34878D82A}">
                    <a16:rowId xmlns:a16="http://schemas.microsoft.com/office/drawing/2014/main" val="3942239402"/>
                  </a:ext>
                </a:extLst>
              </a:tr>
              <a:tr h="502298">
                <a:tc>
                  <a:txBody>
                    <a:bodyPr/>
                    <a:lstStyle/>
                    <a:p>
                      <a:r>
                        <a:rPr lang="nl-BE" i="1" dirty="0">
                          <a:solidFill>
                            <a:schemeClr val="accent5">
                              <a:lumMod val="50000"/>
                            </a:schemeClr>
                          </a:solidFill>
                          <a:latin typeface="+mj-lt"/>
                        </a:rPr>
                        <a:t>Polijstgraad</a:t>
                      </a:r>
                    </a:p>
                  </a:txBody>
                  <a:tcPr/>
                </a:tc>
                <a:tc>
                  <a:txBody>
                    <a:bodyPr/>
                    <a:lstStyle/>
                    <a:p>
                      <a:endParaRPr lang="nl-BE" dirty="0">
                        <a:solidFill>
                          <a:schemeClr val="accent5">
                            <a:lumMod val="50000"/>
                          </a:schemeClr>
                        </a:solidFill>
                        <a:latin typeface="+mj-lt"/>
                      </a:endParaRPr>
                    </a:p>
                  </a:txBody>
                  <a:tcPr/>
                </a:tc>
                <a:tc>
                  <a:txBody>
                    <a:bodyPr/>
                    <a:lstStyle/>
                    <a:p>
                      <a:r>
                        <a:rPr lang="nl-BE" dirty="0">
                          <a:solidFill>
                            <a:schemeClr val="accent5">
                              <a:lumMod val="50000"/>
                            </a:schemeClr>
                          </a:solidFill>
                          <a:latin typeface="+mj-lt"/>
                        </a:rPr>
                        <a:t>65%</a:t>
                      </a:r>
                    </a:p>
                  </a:txBody>
                  <a:tcPr/>
                </a:tc>
                <a:extLst>
                  <a:ext uri="{0D108BD9-81ED-4DB2-BD59-A6C34878D82A}">
                    <a16:rowId xmlns:a16="http://schemas.microsoft.com/office/drawing/2014/main" val="1825989059"/>
                  </a:ext>
                </a:extLst>
              </a:tr>
              <a:tr h="502298">
                <a:tc>
                  <a:txBody>
                    <a:bodyPr/>
                    <a:lstStyle/>
                    <a:p>
                      <a:r>
                        <a:rPr lang="nl-BE" i="1" dirty="0">
                          <a:solidFill>
                            <a:schemeClr val="accent5">
                              <a:lumMod val="50000"/>
                            </a:schemeClr>
                          </a:solidFill>
                          <a:latin typeface="+mj-lt"/>
                        </a:rPr>
                        <a:t>Stijl</a:t>
                      </a:r>
                    </a:p>
                  </a:txBody>
                  <a:tcPr/>
                </a:tc>
                <a:tc>
                  <a:txBody>
                    <a:bodyPr/>
                    <a:lstStyle/>
                    <a:p>
                      <a:endParaRPr lang="nl-BE">
                        <a:solidFill>
                          <a:schemeClr val="accent5">
                            <a:lumMod val="50000"/>
                          </a:schemeClr>
                        </a:solidFill>
                        <a:latin typeface="+mj-lt"/>
                      </a:endParaRPr>
                    </a:p>
                  </a:txBody>
                  <a:tcPr/>
                </a:tc>
                <a:tc>
                  <a:txBody>
                    <a:bodyPr/>
                    <a:lstStyle/>
                    <a:p>
                      <a:r>
                        <a:rPr lang="nl-BE" dirty="0">
                          <a:solidFill>
                            <a:schemeClr val="accent5">
                              <a:lumMod val="50000"/>
                            </a:schemeClr>
                          </a:solidFill>
                          <a:latin typeface="+mj-lt"/>
                        </a:rPr>
                        <a:t>Hartig &amp; rond</a:t>
                      </a:r>
                    </a:p>
                  </a:txBody>
                  <a:tcPr/>
                </a:tc>
                <a:extLst>
                  <a:ext uri="{0D108BD9-81ED-4DB2-BD59-A6C34878D82A}">
                    <a16:rowId xmlns:a16="http://schemas.microsoft.com/office/drawing/2014/main" val="1602721751"/>
                  </a:ext>
                </a:extLst>
              </a:tr>
              <a:tr h="3138155">
                <a:tc>
                  <a:txBody>
                    <a:bodyPr/>
                    <a:lstStyle/>
                    <a:p>
                      <a:r>
                        <a:rPr lang="nl-BE" i="1" dirty="0">
                          <a:solidFill>
                            <a:schemeClr val="accent5">
                              <a:lumMod val="50000"/>
                            </a:schemeClr>
                          </a:solidFill>
                          <a:latin typeface="+mj-lt"/>
                        </a:rPr>
                        <a:t>Beschrijving</a:t>
                      </a:r>
                    </a:p>
                  </a:txBody>
                  <a:tcPr/>
                </a:tc>
                <a:tc>
                  <a:txBody>
                    <a:bodyPr/>
                    <a:lstStyle/>
                    <a:p>
                      <a:endParaRPr lang="nl-BE">
                        <a:solidFill>
                          <a:schemeClr val="accent5">
                            <a:lumMod val="50000"/>
                          </a:schemeClr>
                        </a:solidFill>
                        <a:latin typeface="+mj-lt"/>
                      </a:endParaRPr>
                    </a:p>
                  </a:txBody>
                  <a:tcPr/>
                </a:tc>
                <a:tc>
                  <a:txBody>
                    <a:bodyPr/>
                    <a:lstStyle/>
                    <a:p>
                      <a:pPr marL="0" algn="just" defTabSz="914400" rtl="0" eaLnBrk="1" latinLnBrk="0" hangingPunct="1"/>
                      <a:r>
                        <a:rPr lang="nl-NL" sz="1800" kern="1200" dirty="0" err="1">
                          <a:solidFill>
                            <a:schemeClr val="accent5">
                              <a:lumMod val="50000"/>
                            </a:schemeClr>
                          </a:solidFill>
                          <a:latin typeface="+mj-lt"/>
                          <a:ea typeface="+mn-ea"/>
                          <a:cs typeface="+mn-cs"/>
                        </a:rPr>
                        <a:t>Kenzan</a:t>
                      </a:r>
                      <a:r>
                        <a:rPr lang="nl-NL" sz="1800" kern="1200" dirty="0">
                          <a:solidFill>
                            <a:schemeClr val="accent5">
                              <a:lumMod val="50000"/>
                            </a:schemeClr>
                          </a:solidFill>
                          <a:latin typeface="+mj-lt"/>
                          <a:ea typeface="+mn-ea"/>
                          <a:cs typeface="+mn-cs"/>
                        </a:rPr>
                        <a:t> is de meest toegankelijke en meest representatieve sake voor de Noto-stijl, hartig en romig van een stijl, met een lichte kruidige en pittig toe naar het einde. De instapper van het gamma, maar reeds tekenend voor de topkwaliteit van wat </a:t>
                      </a:r>
                      <a:r>
                        <a:rPr lang="nl-NL" sz="1800" kern="1200" dirty="0" err="1">
                          <a:solidFill>
                            <a:schemeClr val="accent5">
                              <a:lumMod val="50000"/>
                            </a:schemeClr>
                          </a:solidFill>
                          <a:latin typeface="+mj-lt"/>
                          <a:ea typeface="+mn-ea"/>
                          <a:cs typeface="+mn-cs"/>
                        </a:rPr>
                        <a:t>Sogen</a:t>
                      </a:r>
                      <a:r>
                        <a:rPr lang="nl-NL" sz="1800" kern="1200" dirty="0">
                          <a:solidFill>
                            <a:schemeClr val="accent5">
                              <a:lumMod val="50000"/>
                            </a:schemeClr>
                          </a:solidFill>
                          <a:latin typeface="+mj-lt"/>
                          <a:ea typeface="+mn-ea"/>
                          <a:cs typeface="+mn-cs"/>
                        </a:rPr>
                        <a:t> produceert. </a:t>
                      </a:r>
                      <a:endParaRPr lang="nl-BE" sz="1800" kern="1200" dirty="0">
                        <a:solidFill>
                          <a:schemeClr val="accent5">
                            <a:lumMod val="50000"/>
                          </a:schemeClr>
                        </a:solidFill>
                        <a:latin typeface="+mj-lt"/>
                        <a:ea typeface="+mn-ea"/>
                        <a:cs typeface="+mn-cs"/>
                      </a:endParaRPr>
                    </a:p>
                  </a:txBody>
                  <a:tcPr/>
                </a:tc>
                <a:extLst>
                  <a:ext uri="{0D108BD9-81ED-4DB2-BD59-A6C34878D82A}">
                    <a16:rowId xmlns:a16="http://schemas.microsoft.com/office/drawing/2014/main" val="1410323312"/>
                  </a:ext>
                </a:extLst>
              </a:tr>
            </a:tbl>
          </a:graphicData>
        </a:graphic>
      </p:graphicFrame>
      <p:pic>
        <p:nvPicPr>
          <p:cNvPr id="6" name="Afbeelding 5">
            <a:extLst>
              <a:ext uri="{FF2B5EF4-FFF2-40B4-BE49-F238E27FC236}">
                <a16:creationId xmlns:a16="http://schemas.microsoft.com/office/drawing/2014/main" id="{0A89B4B6-BE3B-594A-A126-CC110B3EB83F}"/>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1659320" y="894080"/>
            <a:ext cx="1579179" cy="4414520"/>
          </a:xfrm>
          <a:prstGeom prst="rect">
            <a:avLst/>
          </a:prstGeom>
        </p:spPr>
      </p:pic>
    </p:spTree>
    <p:extLst>
      <p:ext uri="{BB962C8B-B14F-4D97-AF65-F5344CB8AC3E}">
        <p14:creationId xmlns:p14="http://schemas.microsoft.com/office/powerpoint/2010/main" val="315072931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vak 2"/>
          <p:cNvSpPr txBox="1"/>
          <p:nvPr/>
        </p:nvSpPr>
        <p:spPr>
          <a:xfrm>
            <a:off x="749300" y="1092200"/>
            <a:ext cx="5422900" cy="6186309"/>
          </a:xfrm>
          <a:prstGeom prst="rect">
            <a:avLst/>
          </a:prstGeom>
          <a:noFill/>
        </p:spPr>
        <p:txBody>
          <a:bodyPr wrap="square" rtlCol="0">
            <a:spAutoFit/>
          </a:bodyPr>
          <a:lstStyle/>
          <a:p>
            <a:r>
              <a:rPr lang="ja-JP" altLang="en-US" b="1" dirty="0">
                <a:solidFill>
                  <a:schemeClr val="accent5">
                    <a:lumMod val="50000"/>
                  </a:schemeClr>
                </a:solidFill>
                <a:latin typeface="+mj-lt"/>
              </a:rPr>
              <a:t>日本酒は料理を選ばない</a:t>
            </a:r>
            <a:endParaRPr lang="nl-NL" altLang="ja-JP" b="1" dirty="0">
              <a:solidFill>
                <a:schemeClr val="accent5">
                  <a:lumMod val="50000"/>
                </a:schemeClr>
              </a:solidFill>
              <a:latin typeface="+mj-lt"/>
            </a:endParaRPr>
          </a:p>
          <a:p>
            <a:pPr marL="285750" indent="-285750">
              <a:buClr>
                <a:srgbClr val="421A64"/>
              </a:buClr>
              <a:buSzPct val="60000"/>
              <a:buFont typeface="Wingdings" panose="05000000000000000000" pitchFamily="2" charset="2"/>
              <a:buChar char="q"/>
            </a:pPr>
            <a:r>
              <a:rPr lang="nl-NL" altLang="ja-JP" dirty="0">
                <a:solidFill>
                  <a:schemeClr val="accent5">
                    <a:lumMod val="50000"/>
                  </a:schemeClr>
                </a:solidFill>
                <a:latin typeface="+mj-lt"/>
              </a:rPr>
              <a:t>Sake bevat vrij hoge dosissen aminozuren, wat de indruk van hartigheid, </a:t>
            </a:r>
            <a:r>
              <a:rPr lang="nl-NL" altLang="ja-JP" dirty="0" err="1">
                <a:solidFill>
                  <a:schemeClr val="accent5">
                    <a:lumMod val="50000"/>
                  </a:schemeClr>
                </a:solidFill>
                <a:latin typeface="+mj-lt"/>
              </a:rPr>
              <a:t>umami</a:t>
            </a:r>
            <a:r>
              <a:rPr lang="nl-NL" altLang="ja-JP" dirty="0">
                <a:solidFill>
                  <a:schemeClr val="accent5">
                    <a:lumMod val="50000"/>
                  </a:schemeClr>
                </a:solidFill>
                <a:latin typeface="+mj-lt"/>
              </a:rPr>
              <a:t> en smaakintensiteit versterkt</a:t>
            </a:r>
          </a:p>
          <a:p>
            <a:pPr marL="285750" indent="-285750">
              <a:buClr>
                <a:srgbClr val="421A64"/>
              </a:buClr>
              <a:buSzPct val="60000"/>
              <a:buFont typeface="Wingdings" panose="05000000000000000000" pitchFamily="2" charset="2"/>
              <a:buChar char="q"/>
            </a:pPr>
            <a:r>
              <a:rPr lang="nl-NL" altLang="ja-JP" dirty="0">
                <a:solidFill>
                  <a:schemeClr val="accent5">
                    <a:lumMod val="50000"/>
                  </a:schemeClr>
                </a:solidFill>
                <a:latin typeface="+mj-lt"/>
              </a:rPr>
              <a:t>Daarnaast is de indruk van zuren klein vanwege de residuele suiker en de sake smaakt dan zachter en is beter in evenwicht te houden met eten</a:t>
            </a:r>
          </a:p>
          <a:p>
            <a:endParaRPr lang="nl-NL" altLang="ja-JP" dirty="0">
              <a:solidFill>
                <a:schemeClr val="accent5">
                  <a:lumMod val="50000"/>
                </a:schemeClr>
              </a:solidFill>
              <a:latin typeface="+mj-lt"/>
            </a:endParaRPr>
          </a:p>
          <a:p>
            <a:r>
              <a:rPr lang="nl-NL" altLang="ja-JP" b="1" dirty="0">
                <a:solidFill>
                  <a:schemeClr val="accent5">
                    <a:lumMod val="50000"/>
                  </a:schemeClr>
                </a:solidFill>
                <a:latin typeface="+mj-lt"/>
              </a:rPr>
              <a:t>Veralgemeningen</a:t>
            </a:r>
          </a:p>
          <a:p>
            <a:pPr marL="285750" indent="-285750">
              <a:buClr>
                <a:srgbClr val="421A64"/>
              </a:buClr>
              <a:buSzPct val="60000"/>
              <a:buFont typeface="Wingdings" panose="05000000000000000000" pitchFamily="2" charset="2"/>
              <a:buChar char="q"/>
            </a:pPr>
            <a:r>
              <a:rPr lang="nl-NL" altLang="ja-JP" dirty="0">
                <a:solidFill>
                  <a:schemeClr val="accent5">
                    <a:lumMod val="50000"/>
                  </a:schemeClr>
                </a:solidFill>
                <a:latin typeface="+mj-lt"/>
              </a:rPr>
              <a:t>Zoek naar een zwaarte-evenwicht tussen sake en het gerecht</a:t>
            </a:r>
          </a:p>
          <a:p>
            <a:pPr marL="285750" indent="-285750">
              <a:buClr>
                <a:srgbClr val="421A64"/>
              </a:buClr>
              <a:buSzPct val="60000"/>
              <a:buFont typeface="Wingdings" panose="05000000000000000000" pitchFamily="2" charset="2"/>
              <a:buChar char="q"/>
            </a:pPr>
            <a:r>
              <a:rPr lang="nl-NL" altLang="ja-JP" dirty="0">
                <a:solidFill>
                  <a:schemeClr val="accent5">
                    <a:lumMod val="50000"/>
                  </a:schemeClr>
                </a:solidFill>
                <a:latin typeface="+mj-lt"/>
              </a:rPr>
              <a:t>Naar het fruit gerichte </a:t>
            </a:r>
            <a:r>
              <a:rPr lang="nl-NL" altLang="ja-JP" dirty="0" err="1">
                <a:solidFill>
                  <a:schemeClr val="accent5">
                    <a:lumMod val="50000"/>
                  </a:schemeClr>
                </a:solidFill>
                <a:latin typeface="+mj-lt"/>
              </a:rPr>
              <a:t>ginjo</a:t>
            </a:r>
            <a:r>
              <a:rPr lang="nl-NL" altLang="ja-JP" dirty="0">
                <a:solidFill>
                  <a:schemeClr val="accent5">
                    <a:lumMod val="50000"/>
                  </a:schemeClr>
                </a:solidFill>
                <a:latin typeface="+mj-lt"/>
              </a:rPr>
              <a:t> of </a:t>
            </a:r>
            <a:r>
              <a:rPr lang="nl-NL" altLang="ja-JP" dirty="0" err="1">
                <a:solidFill>
                  <a:schemeClr val="accent5">
                    <a:lumMod val="50000"/>
                  </a:schemeClr>
                </a:solidFill>
                <a:latin typeface="+mj-lt"/>
              </a:rPr>
              <a:t>daiginjo</a:t>
            </a:r>
            <a:r>
              <a:rPr lang="nl-NL" altLang="ja-JP" dirty="0">
                <a:solidFill>
                  <a:schemeClr val="accent5">
                    <a:lumMod val="50000"/>
                  </a:schemeClr>
                </a:solidFill>
                <a:latin typeface="+mj-lt"/>
              </a:rPr>
              <a:t> is eerder een aperitief of een begeleider van zachte smaken</a:t>
            </a:r>
          </a:p>
          <a:p>
            <a:pPr marL="285750" indent="-285750">
              <a:buClr>
                <a:srgbClr val="421A64"/>
              </a:buClr>
              <a:buSzPct val="60000"/>
              <a:buFont typeface="Wingdings" panose="05000000000000000000" pitchFamily="2" charset="2"/>
              <a:buChar char="q"/>
            </a:pPr>
            <a:r>
              <a:rPr lang="nl-NL" altLang="ja-JP" dirty="0">
                <a:solidFill>
                  <a:schemeClr val="accent5">
                    <a:lumMod val="50000"/>
                  </a:schemeClr>
                </a:solidFill>
                <a:latin typeface="+mj-lt"/>
              </a:rPr>
              <a:t>Frisse sake, </a:t>
            </a:r>
            <a:r>
              <a:rPr lang="nl-NL" altLang="ja-JP" dirty="0" err="1">
                <a:solidFill>
                  <a:schemeClr val="accent5">
                    <a:lumMod val="50000"/>
                  </a:schemeClr>
                </a:solidFill>
                <a:latin typeface="+mj-lt"/>
              </a:rPr>
              <a:t>namazake</a:t>
            </a:r>
            <a:r>
              <a:rPr lang="nl-NL" altLang="ja-JP" dirty="0">
                <a:solidFill>
                  <a:schemeClr val="accent5">
                    <a:lumMod val="50000"/>
                  </a:schemeClr>
                </a:solidFill>
                <a:latin typeface="+mj-lt"/>
              </a:rPr>
              <a:t>, gaat goed met vettig eten zoals tempura</a:t>
            </a:r>
          </a:p>
          <a:p>
            <a:pPr marL="285750" indent="-285750">
              <a:buClr>
                <a:srgbClr val="421A64"/>
              </a:buClr>
              <a:buSzPct val="60000"/>
              <a:buFont typeface="Wingdings" panose="05000000000000000000" pitchFamily="2" charset="2"/>
              <a:buChar char="q"/>
            </a:pPr>
            <a:r>
              <a:rPr lang="nl-NL" altLang="ja-JP" dirty="0">
                <a:solidFill>
                  <a:schemeClr val="accent5">
                    <a:lumMod val="50000"/>
                  </a:schemeClr>
                </a:solidFill>
                <a:latin typeface="+mj-lt"/>
              </a:rPr>
              <a:t>Aardse, intense sake zoals </a:t>
            </a:r>
            <a:r>
              <a:rPr lang="nl-NL" altLang="ja-JP" dirty="0" err="1">
                <a:solidFill>
                  <a:schemeClr val="accent5">
                    <a:lumMod val="50000"/>
                  </a:schemeClr>
                </a:solidFill>
                <a:latin typeface="+mj-lt"/>
              </a:rPr>
              <a:t>Kimoto</a:t>
            </a:r>
            <a:r>
              <a:rPr lang="nl-NL" altLang="ja-JP" dirty="0">
                <a:solidFill>
                  <a:schemeClr val="accent5">
                    <a:lumMod val="50000"/>
                  </a:schemeClr>
                </a:solidFill>
                <a:latin typeface="+mj-lt"/>
              </a:rPr>
              <a:t> of </a:t>
            </a:r>
            <a:r>
              <a:rPr lang="nl-NL" altLang="ja-JP" dirty="0" err="1">
                <a:solidFill>
                  <a:schemeClr val="accent5">
                    <a:lumMod val="50000"/>
                  </a:schemeClr>
                </a:solidFill>
                <a:latin typeface="+mj-lt"/>
              </a:rPr>
              <a:t>Yamahai</a:t>
            </a:r>
            <a:r>
              <a:rPr lang="nl-NL" altLang="ja-JP" dirty="0">
                <a:solidFill>
                  <a:schemeClr val="accent5">
                    <a:lumMod val="50000"/>
                  </a:schemeClr>
                </a:solidFill>
                <a:latin typeface="+mj-lt"/>
              </a:rPr>
              <a:t> gaat eerder met vlees, gevogelte of zelfs wild</a:t>
            </a:r>
          </a:p>
          <a:p>
            <a:pPr marL="285750" indent="-285750">
              <a:buClr>
                <a:srgbClr val="421A64"/>
              </a:buClr>
              <a:buSzPct val="60000"/>
              <a:buFont typeface="Wingdings" panose="05000000000000000000" pitchFamily="2" charset="2"/>
              <a:buChar char="q"/>
            </a:pPr>
            <a:endParaRPr lang="nl-NL" altLang="ja-JP" dirty="0">
              <a:solidFill>
                <a:schemeClr val="accent5">
                  <a:lumMod val="50000"/>
                </a:schemeClr>
              </a:solidFill>
              <a:latin typeface="+mj-lt"/>
            </a:endParaRPr>
          </a:p>
          <a:p>
            <a:endParaRPr lang="nl-NL" altLang="ja-JP" dirty="0">
              <a:solidFill>
                <a:schemeClr val="accent5">
                  <a:lumMod val="50000"/>
                </a:schemeClr>
              </a:solidFill>
              <a:latin typeface="+mj-lt"/>
            </a:endParaRPr>
          </a:p>
          <a:p>
            <a:endParaRPr lang="nl-NL" altLang="ja-JP" dirty="0">
              <a:solidFill>
                <a:schemeClr val="accent5">
                  <a:lumMod val="50000"/>
                </a:schemeClr>
              </a:solidFill>
              <a:latin typeface="+mj-lt"/>
            </a:endParaRPr>
          </a:p>
          <a:p>
            <a:endParaRPr lang="nl-NL" altLang="ja-JP" dirty="0">
              <a:solidFill>
                <a:schemeClr val="accent5">
                  <a:lumMod val="50000"/>
                </a:schemeClr>
              </a:solidFill>
              <a:latin typeface="+mj-lt"/>
            </a:endParaRPr>
          </a:p>
          <a:p>
            <a:endParaRPr lang="en-US" altLang="ja-JP" dirty="0">
              <a:solidFill>
                <a:schemeClr val="accent5">
                  <a:lumMod val="50000"/>
                </a:schemeClr>
              </a:solidFill>
              <a:latin typeface="+mj-lt"/>
            </a:endParaRPr>
          </a:p>
        </p:txBody>
      </p:sp>
      <p:pic>
        <p:nvPicPr>
          <p:cNvPr id="1029" name="Picture 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372225" y="1576389"/>
            <a:ext cx="5554600" cy="35099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ekstvak 9">
            <a:extLst>
              <a:ext uri="{FF2B5EF4-FFF2-40B4-BE49-F238E27FC236}">
                <a16:creationId xmlns:a16="http://schemas.microsoft.com/office/drawing/2014/main" id="{0DFAEFDA-F9B3-E143-B4C7-8B29CF640A9B}"/>
              </a:ext>
            </a:extLst>
          </p:cNvPr>
          <p:cNvSpPr txBox="1"/>
          <p:nvPr/>
        </p:nvSpPr>
        <p:spPr>
          <a:xfrm>
            <a:off x="3988969" y="155423"/>
            <a:ext cx="7833195" cy="584775"/>
          </a:xfrm>
          <a:prstGeom prst="rect">
            <a:avLst/>
          </a:prstGeom>
          <a:noFill/>
        </p:spPr>
        <p:txBody>
          <a:bodyPr wrap="square" rtlCol="0">
            <a:spAutoFit/>
          </a:bodyPr>
          <a:lstStyle/>
          <a:p>
            <a:pPr algn="r"/>
            <a:r>
              <a:rPr lang="nl-NL" sz="3200" dirty="0">
                <a:solidFill>
                  <a:schemeClr val="accent5">
                    <a:lumMod val="50000"/>
                  </a:schemeClr>
                </a:solidFill>
                <a:latin typeface="+mj-lt"/>
                <a:ea typeface="SimSun" panose="02010600030101010101" pitchFamily="2" charset="-122"/>
                <a:cs typeface="Helvetica" charset="0"/>
              </a:rPr>
              <a:t>De context van sake: van aperitief tot digestief</a:t>
            </a:r>
          </a:p>
        </p:txBody>
      </p:sp>
      <p:pic>
        <p:nvPicPr>
          <p:cNvPr id="11" name="Afbeelding 10">
            <a:extLst>
              <a:ext uri="{FF2B5EF4-FFF2-40B4-BE49-F238E27FC236}">
                <a16:creationId xmlns:a16="http://schemas.microsoft.com/office/drawing/2014/main" id="{9B8F2858-3285-6A4A-A96A-D908BDADDFDA}"/>
              </a:ext>
            </a:extLst>
          </p:cNvPr>
          <p:cNvPicPr>
            <a:picLocks noChangeAspect="1"/>
          </p:cNvPicPr>
          <p:nvPr/>
        </p:nvPicPr>
        <p:blipFill>
          <a:blip r:embed="rId4"/>
          <a:stretch>
            <a:fillRect/>
          </a:stretch>
        </p:blipFill>
        <p:spPr>
          <a:xfrm>
            <a:off x="100013" y="6196365"/>
            <a:ext cx="3371850" cy="624976"/>
          </a:xfrm>
          <a:prstGeom prst="rect">
            <a:avLst/>
          </a:prstGeom>
        </p:spPr>
      </p:pic>
    </p:spTree>
    <p:extLst>
      <p:ext uri="{BB962C8B-B14F-4D97-AF65-F5344CB8AC3E}">
        <p14:creationId xmlns:p14="http://schemas.microsoft.com/office/powerpoint/2010/main" val="69600606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vak 2"/>
          <p:cNvSpPr txBox="1"/>
          <p:nvPr/>
        </p:nvSpPr>
        <p:spPr>
          <a:xfrm>
            <a:off x="749300" y="1092200"/>
            <a:ext cx="10471150" cy="2585323"/>
          </a:xfrm>
          <a:prstGeom prst="rect">
            <a:avLst/>
          </a:prstGeom>
          <a:noFill/>
        </p:spPr>
        <p:txBody>
          <a:bodyPr wrap="square" rtlCol="0">
            <a:spAutoFit/>
          </a:bodyPr>
          <a:lstStyle/>
          <a:p>
            <a:r>
              <a:rPr lang="nl-NL" altLang="ja-JP" b="1" dirty="0" err="1">
                <a:solidFill>
                  <a:schemeClr val="accent5">
                    <a:lumMod val="50000"/>
                  </a:schemeClr>
                </a:solidFill>
                <a:latin typeface="+mj-lt"/>
              </a:rPr>
              <a:t>Umami</a:t>
            </a:r>
            <a:r>
              <a:rPr lang="nl-NL" altLang="ja-JP" b="1" dirty="0">
                <a:solidFill>
                  <a:schemeClr val="accent5">
                    <a:lumMod val="50000"/>
                  </a:schemeClr>
                </a:solidFill>
                <a:latin typeface="+mj-lt"/>
              </a:rPr>
              <a:t> ‘de vijfde smaak’</a:t>
            </a:r>
          </a:p>
          <a:p>
            <a:pPr marL="285750" indent="-285750">
              <a:buClr>
                <a:srgbClr val="421A64"/>
              </a:buClr>
              <a:buSzPct val="60000"/>
              <a:buFont typeface="Wingdings" panose="05000000000000000000" pitchFamily="2" charset="2"/>
              <a:buChar char="q"/>
            </a:pPr>
            <a:r>
              <a:rPr lang="nl-NL" altLang="ja-JP" dirty="0">
                <a:solidFill>
                  <a:schemeClr val="accent5">
                    <a:lumMod val="50000"/>
                  </a:schemeClr>
                </a:solidFill>
                <a:latin typeface="+mj-lt"/>
              </a:rPr>
              <a:t>Niet enkel Japans; ook te vinden in </a:t>
            </a:r>
            <a:r>
              <a:rPr lang="nl-NL" altLang="ja-JP" dirty="0" err="1">
                <a:solidFill>
                  <a:schemeClr val="accent5">
                    <a:lumMod val="50000"/>
                  </a:schemeClr>
                </a:solidFill>
                <a:latin typeface="+mj-lt"/>
              </a:rPr>
              <a:t>bvb</a:t>
            </a:r>
            <a:r>
              <a:rPr lang="nl-NL" altLang="ja-JP" dirty="0">
                <a:solidFill>
                  <a:schemeClr val="accent5">
                    <a:lumMod val="50000"/>
                  </a:schemeClr>
                </a:solidFill>
                <a:latin typeface="+mj-lt"/>
              </a:rPr>
              <a:t>. Parmezaanse kaas, gedroogd vlees, vissaus</a:t>
            </a:r>
          </a:p>
          <a:p>
            <a:pPr marL="285750" indent="-285750">
              <a:buClr>
                <a:srgbClr val="421A64"/>
              </a:buClr>
              <a:buSzPct val="60000"/>
              <a:buFont typeface="Wingdings" panose="05000000000000000000" pitchFamily="2" charset="2"/>
              <a:buChar char="q"/>
            </a:pPr>
            <a:r>
              <a:rPr lang="nl-NL" altLang="ja-JP" dirty="0">
                <a:solidFill>
                  <a:schemeClr val="accent5">
                    <a:lumMod val="50000"/>
                  </a:schemeClr>
                </a:solidFill>
                <a:latin typeface="+mj-lt"/>
              </a:rPr>
              <a:t>In de Japanse keuken wel sterk vertegenwoordigd door het gebruik van gepekelde of gefermenteerde producten</a:t>
            </a:r>
          </a:p>
          <a:p>
            <a:pPr marL="285750" indent="-285750">
              <a:buClr>
                <a:srgbClr val="421A64"/>
              </a:buClr>
              <a:buSzPct val="60000"/>
              <a:buFont typeface="Wingdings" panose="05000000000000000000" pitchFamily="2" charset="2"/>
              <a:buChar char="q"/>
            </a:pPr>
            <a:r>
              <a:rPr lang="nl-NL" altLang="ja-JP" dirty="0">
                <a:solidFill>
                  <a:schemeClr val="accent5">
                    <a:lumMod val="50000"/>
                  </a:schemeClr>
                </a:solidFill>
                <a:latin typeface="+mj-lt"/>
              </a:rPr>
              <a:t>Kan heel interessant zijn om te combineren met </a:t>
            </a:r>
            <a:r>
              <a:rPr lang="nl-NL" altLang="ja-JP" dirty="0" err="1">
                <a:solidFill>
                  <a:schemeClr val="accent5">
                    <a:lumMod val="50000"/>
                  </a:schemeClr>
                </a:solidFill>
                <a:latin typeface="+mj-lt"/>
              </a:rPr>
              <a:t>sakes</a:t>
            </a:r>
            <a:r>
              <a:rPr lang="nl-NL" altLang="ja-JP" dirty="0">
                <a:solidFill>
                  <a:schemeClr val="accent5">
                    <a:lumMod val="50000"/>
                  </a:schemeClr>
                </a:solidFill>
                <a:latin typeface="+mj-lt"/>
              </a:rPr>
              <a:t> die ook een zeker </a:t>
            </a:r>
            <a:r>
              <a:rPr lang="nl-NL" altLang="ja-JP" dirty="0" err="1">
                <a:solidFill>
                  <a:schemeClr val="accent5">
                    <a:lumMod val="50000"/>
                  </a:schemeClr>
                </a:solidFill>
                <a:latin typeface="+mj-lt"/>
              </a:rPr>
              <a:t>umamigehalte</a:t>
            </a:r>
            <a:r>
              <a:rPr lang="nl-NL" altLang="ja-JP" dirty="0">
                <a:solidFill>
                  <a:schemeClr val="accent5">
                    <a:lumMod val="50000"/>
                  </a:schemeClr>
                </a:solidFill>
                <a:latin typeface="+mj-lt"/>
              </a:rPr>
              <a:t> hebben</a:t>
            </a:r>
          </a:p>
          <a:p>
            <a:endParaRPr lang="nl-NL" altLang="ja-JP" dirty="0">
              <a:solidFill>
                <a:schemeClr val="accent5">
                  <a:lumMod val="50000"/>
                </a:schemeClr>
              </a:solidFill>
              <a:latin typeface="+mj-lt"/>
            </a:endParaRPr>
          </a:p>
          <a:p>
            <a:endParaRPr lang="nl-NL" altLang="ja-JP" dirty="0">
              <a:solidFill>
                <a:schemeClr val="accent5">
                  <a:lumMod val="50000"/>
                </a:schemeClr>
              </a:solidFill>
              <a:latin typeface="+mj-lt"/>
            </a:endParaRPr>
          </a:p>
          <a:p>
            <a:endParaRPr lang="nl-NL" altLang="ja-JP" dirty="0">
              <a:solidFill>
                <a:schemeClr val="accent5">
                  <a:lumMod val="50000"/>
                </a:schemeClr>
              </a:solidFill>
              <a:latin typeface="+mj-lt"/>
            </a:endParaRPr>
          </a:p>
          <a:p>
            <a:endParaRPr lang="en-US" altLang="ja-JP" dirty="0">
              <a:solidFill>
                <a:schemeClr val="accent5">
                  <a:lumMod val="50000"/>
                </a:schemeClr>
              </a:solidFill>
              <a:latin typeface="+mj-lt"/>
            </a:endParaRPr>
          </a:p>
        </p:txBody>
      </p:sp>
      <p:pic>
        <p:nvPicPr>
          <p:cNvPr id="1026" name="Picture 2" descr="https://s-media-cache-ak0.pinimg.com/736x/85/c8/1a/85c81ad27a2328ab30b8099ed7551985.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415634" y="3025440"/>
            <a:ext cx="3956466" cy="302035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www.japantimes.co.jp/wp-content/uploads/2014/02/p13-itoh-natto-b-20140219.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029451" y="3025439"/>
            <a:ext cx="2991490" cy="3017731"/>
          </a:xfrm>
          <a:prstGeom prst="rect">
            <a:avLst/>
          </a:prstGeom>
          <a:noFill/>
          <a:extLst>
            <a:ext uri="{909E8E84-426E-40DD-AFC4-6F175D3DCCD1}">
              <a14:hiddenFill xmlns:a14="http://schemas.microsoft.com/office/drawing/2010/main">
                <a:solidFill>
                  <a:srgbClr val="FFFFFF"/>
                </a:solidFill>
              </a14:hiddenFill>
            </a:ext>
          </a:extLst>
        </p:spPr>
      </p:pic>
      <p:sp>
        <p:nvSpPr>
          <p:cNvPr id="10" name="Tekstvak 9">
            <a:extLst>
              <a:ext uri="{FF2B5EF4-FFF2-40B4-BE49-F238E27FC236}">
                <a16:creationId xmlns:a16="http://schemas.microsoft.com/office/drawing/2014/main" id="{D403CA40-4C8F-3F4E-B1F7-44250F626B8B}"/>
              </a:ext>
            </a:extLst>
          </p:cNvPr>
          <p:cNvSpPr txBox="1"/>
          <p:nvPr/>
        </p:nvSpPr>
        <p:spPr>
          <a:xfrm>
            <a:off x="3988969" y="155423"/>
            <a:ext cx="7833195" cy="584775"/>
          </a:xfrm>
          <a:prstGeom prst="rect">
            <a:avLst/>
          </a:prstGeom>
          <a:noFill/>
        </p:spPr>
        <p:txBody>
          <a:bodyPr wrap="square" rtlCol="0">
            <a:spAutoFit/>
          </a:bodyPr>
          <a:lstStyle/>
          <a:p>
            <a:pPr algn="r"/>
            <a:r>
              <a:rPr lang="nl-NL" sz="3200" dirty="0">
                <a:solidFill>
                  <a:schemeClr val="accent5">
                    <a:lumMod val="50000"/>
                  </a:schemeClr>
                </a:solidFill>
                <a:latin typeface="+mj-lt"/>
                <a:ea typeface="SimSun" panose="02010600030101010101" pitchFamily="2" charset="-122"/>
                <a:cs typeface="Helvetica" charset="0"/>
              </a:rPr>
              <a:t>De context van sake: van aperitief tot digestief</a:t>
            </a:r>
          </a:p>
        </p:txBody>
      </p:sp>
      <p:pic>
        <p:nvPicPr>
          <p:cNvPr id="11" name="Afbeelding 10">
            <a:extLst>
              <a:ext uri="{FF2B5EF4-FFF2-40B4-BE49-F238E27FC236}">
                <a16:creationId xmlns:a16="http://schemas.microsoft.com/office/drawing/2014/main" id="{0C7CC5BA-79CB-F14C-8C9E-BBDC69CBD825}"/>
              </a:ext>
            </a:extLst>
          </p:cNvPr>
          <p:cNvPicPr>
            <a:picLocks noChangeAspect="1"/>
          </p:cNvPicPr>
          <p:nvPr/>
        </p:nvPicPr>
        <p:blipFill>
          <a:blip r:embed="rId5"/>
          <a:stretch>
            <a:fillRect/>
          </a:stretch>
        </p:blipFill>
        <p:spPr>
          <a:xfrm>
            <a:off x="100013" y="6196365"/>
            <a:ext cx="3371850" cy="624976"/>
          </a:xfrm>
          <a:prstGeom prst="rect">
            <a:avLst/>
          </a:prstGeom>
        </p:spPr>
      </p:pic>
    </p:spTree>
    <p:extLst>
      <p:ext uri="{BB962C8B-B14F-4D97-AF65-F5344CB8AC3E}">
        <p14:creationId xmlns:p14="http://schemas.microsoft.com/office/powerpoint/2010/main" val="27116205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Grafiek 4"/>
          <p:cNvGraphicFramePr/>
          <p:nvPr>
            <p:extLst>
              <p:ext uri="{D42A27DB-BD31-4B8C-83A1-F6EECF244321}">
                <p14:modId xmlns:p14="http://schemas.microsoft.com/office/powerpoint/2010/main" val="3088841480"/>
              </p:ext>
            </p:extLst>
          </p:nvPr>
        </p:nvGraphicFramePr>
        <p:xfrm>
          <a:off x="1130300" y="805759"/>
          <a:ext cx="9815183" cy="5384046"/>
        </p:xfrm>
        <a:graphic>
          <a:graphicData uri="http://schemas.openxmlformats.org/drawingml/2006/chart">
            <c:chart xmlns:c="http://schemas.openxmlformats.org/drawingml/2006/chart" xmlns:r="http://schemas.openxmlformats.org/officeDocument/2006/relationships" r:id="rId3"/>
          </a:graphicData>
        </a:graphic>
      </p:graphicFrame>
      <p:grpSp>
        <p:nvGrpSpPr>
          <p:cNvPr id="60" name="Groeperen 59"/>
          <p:cNvGrpSpPr/>
          <p:nvPr/>
        </p:nvGrpSpPr>
        <p:grpSpPr>
          <a:xfrm>
            <a:off x="789065" y="985276"/>
            <a:ext cx="11293475" cy="5069445"/>
            <a:chOff x="770185" y="946344"/>
            <a:chExt cx="11293475" cy="5069445"/>
          </a:xfrm>
        </p:grpSpPr>
        <p:sp>
          <p:nvSpPr>
            <p:cNvPr id="3" name="Tekstvak 2"/>
            <p:cNvSpPr txBox="1"/>
            <p:nvPr/>
          </p:nvSpPr>
          <p:spPr>
            <a:xfrm>
              <a:off x="9384629" y="946344"/>
              <a:ext cx="2679031" cy="1600438"/>
            </a:xfrm>
            <a:prstGeom prst="rect">
              <a:avLst/>
            </a:prstGeom>
            <a:noFill/>
            <a:ln w="6350">
              <a:noFill/>
            </a:ln>
          </p:spPr>
          <p:txBody>
            <a:bodyPr wrap="square" rtlCol="0">
              <a:spAutoFit/>
            </a:bodyPr>
            <a:lstStyle/>
            <a:p>
              <a:pPr marL="285750" indent="-285750">
                <a:buClr>
                  <a:schemeClr val="accent5">
                    <a:lumMod val="50000"/>
                  </a:schemeClr>
                </a:buClr>
                <a:buSzPct val="40000"/>
                <a:buFont typeface="Wingdings" charset="2"/>
                <a:buChar char="q"/>
              </a:pPr>
              <a:r>
                <a:rPr lang="nl-NL" sz="1400" dirty="0">
                  <a:solidFill>
                    <a:schemeClr val="accent5">
                      <a:lumMod val="50000"/>
                    </a:schemeClr>
                  </a:solidFill>
                  <a:latin typeface="+mj-lt"/>
                  <a:ea typeface="SimSun" panose="02010600030101010101" pitchFamily="2" charset="-122"/>
                  <a:cs typeface="Helvetica" charset="0"/>
                </a:rPr>
                <a:t>abrikoos</a:t>
              </a:r>
            </a:p>
            <a:p>
              <a:pPr marL="285750" indent="-285750">
                <a:buClr>
                  <a:schemeClr val="accent5">
                    <a:lumMod val="50000"/>
                  </a:schemeClr>
                </a:buClr>
                <a:buSzPct val="40000"/>
                <a:buFont typeface="Wingdings" charset="2"/>
                <a:buChar char="q"/>
              </a:pPr>
              <a:r>
                <a:rPr lang="nl-NL" sz="1400" dirty="0">
                  <a:solidFill>
                    <a:schemeClr val="accent5">
                      <a:lumMod val="50000"/>
                    </a:schemeClr>
                  </a:solidFill>
                  <a:latin typeface="+mj-lt"/>
                  <a:ea typeface="SimSun" panose="02010600030101010101" pitchFamily="2" charset="-122"/>
                  <a:cs typeface="Helvetica" charset="0"/>
                </a:rPr>
                <a:t>perzik</a:t>
              </a:r>
            </a:p>
            <a:p>
              <a:pPr marL="285750" indent="-285750">
                <a:buClr>
                  <a:schemeClr val="accent5">
                    <a:lumMod val="50000"/>
                  </a:schemeClr>
                </a:buClr>
                <a:buSzPct val="40000"/>
                <a:buFont typeface="Wingdings" charset="2"/>
                <a:buChar char="q"/>
              </a:pPr>
              <a:r>
                <a:rPr lang="nl-NL" sz="1400" dirty="0">
                  <a:solidFill>
                    <a:schemeClr val="accent5">
                      <a:lumMod val="50000"/>
                    </a:schemeClr>
                  </a:solidFill>
                  <a:latin typeface="+mj-lt"/>
                  <a:ea typeface="SimSun" panose="02010600030101010101" pitchFamily="2" charset="-122"/>
                  <a:cs typeface="Helvetica" charset="0"/>
                </a:rPr>
                <a:t>banaan</a:t>
              </a:r>
            </a:p>
            <a:p>
              <a:pPr marL="285750" indent="-285750">
                <a:buClr>
                  <a:schemeClr val="accent5">
                    <a:lumMod val="50000"/>
                  </a:schemeClr>
                </a:buClr>
                <a:buSzPct val="40000"/>
                <a:buFont typeface="Wingdings" charset="2"/>
                <a:buChar char="q"/>
              </a:pPr>
              <a:r>
                <a:rPr lang="nl-NL" sz="1400" dirty="0">
                  <a:solidFill>
                    <a:schemeClr val="accent5">
                      <a:lumMod val="50000"/>
                    </a:schemeClr>
                  </a:solidFill>
                  <a:latin typeface="+mj-lt"/>
                  <a:ea typeface="SimSun" panose="02010600030101010101" pitchFamily="2" charset="-122"/>
                  <a:cs typeface="Helvetica" charset="0"/>
                </a:rPr>
                <a:t>mango</a:t>
              </a:r>
            </a:p>
            <a:p>
              <a:pPr marL="285750" indent="-285750">
                <a:buClr>
                  <a:schemeClr val="accent5">
                    <a:lumMod val="50000"/>
                  </a:schemeClr>
                </a:buClr>
                <a:buSzPct val="40000"/>
                <a:buFont typeface="Wingdings" charset="2"/>
                <a:buChar char="q"/>
              </a:pPr>
              <a:r>
                <a:rPr lang="nl-NL" sz="1400" dirty="0">
                  <a:solidFill>
                    <a:schemeClr val="accent5">
                      <a:lumMod val="50000"/>
                    </a:schemeClr>
                  </a:solidFill>
                  <a:latin typeface="+mj-lt"/>
                  <a:ea typeface="SimSun" panose="02010600030101010101" pitchFamily="2" charset="-122"/>
                  <a:cs typeface="Helvetica" charset="0"/>
                </a:rPr>
                <a:t>appel</a:t>
              </a:r>
            </a:p>
            <a:p>
              <a:pPr marL="285750" indent="-285750">
                <a:buClr>
                  <a:schemeClr val="accent5">
                    <a:lumMod val="50000"/>
                  </a:schemeClr>
                </a:buClr>
                <a:buSzPct val="40000"/>
                <a:buFont typeface="Wingdings" charset="2"/>
                <a:buChar char="q"/>
              </a:pPr>
              <a:r>
                <a:rPr lang="nl-NL" sz="1400" dirty="0">
                  <a:solidFill>
                    <a:schemeClr val="accent5">
                      <a:lumMod val="50000"/>
                    </a:schemeClr>
                  </a:solidFill>
                  <a:latin typeface="+mj-lt"/>
                  <a:ea typeface="SimSun" panose="02010600030101010101" pitchFamily="2" charset="-122"/>
                  <a:cs typeface="Helvetica" charset="0"/>
                </a:rPr>
                <a:t>peer</a:t>
              </a:r>
            </a:p>
            <a:p>
              <a:pPr marL="285750" indent="-285750">
                <a:buClr>
                  <a:schemeClr val="accent5">
                    <a:lumMod val="50000"/>
                  </a:schemeClr>
                </a:buClr>
                <a:buSzPct val="40000"/>
                <a:buFont typeface="Wingdings" charset="2"/>
                <a:buChar char="q"/>
              </a:pPr>
              <a:r>
                <a:rPr lang="nl-NL" sz="1400" dirty="0">
                  <a:solidFill>
                    <a:schemeClr val="accent5">
                      <a:lumMod val="50000"/>
                    </a:schemeClr>
                  </a:solidFill>
                  <a:latin typeface="+mj-lt"/>
                  <a:ea typeface="SimSun" panose="02010600030101010101" pitchFamily="2" charset="-122"/>
                  <a:cs typeface="Helvetica" charset="0"/>
                </a:rPr>
                <a:t>meloen</a:t>
              </a:r>
            </a:p>
          </p:txBody>
        </p:sp>
        <p:sp>
          <p:nvSpPr>
            <p:cNvPr id="11" name="Tekstvak 10"/>
            <p:cNvSpPr txBox="1"/>
            <p:nvPr/>
          </p:nvSpPr>
          <p:spPr>
            <a:xfrm>
              <a:off x="9384629" y="2644822"/>
              <a:ext cx="2679031" cy="954107"/>
            </a:xfrm>
            <a:prstGeom prst="rect">
              <a:avLst/>
            </a:prstGeom>
            <a:noFill/>
            <a:ln w="6350">
              <a:noFill/>
            </a:ln>
          </p:spPr>
          <p:txBody>
            <a:bodyPr wrap="square" rtlCol="0">
              <a:spAutoFit/>
            </a:bodyPr>
            <a:lstStyle/>
            <a:p>
              <a:pPr marL="285750" indent="-285750">
                <a:buClr>
                  <a:schemeClr val="accent5">
                    <a:lumMod val="50000"/>
                  </a:schemeClr>
                </a:buClr>
                <a:buSzPct val="40000"/>
                <a:buFont typeface="Wingdings" charset="2"/>
                <a:buChar char="q"/>
              </a:pPr>
              <a:r>
                <a:rPr lang="nl-NL" sz="1400" dirty="0">
                  <a:solidFill>
                    <a:schemeClr val="accent5">
                      <a:lumMod val="50000"/>
                    </a:schemeClr>
                  </a:solidFill>
                  <a:latin typeface="+mj-lt"/>
                  <a:ea typeface="SimSun" panose="02010600030101010101" pitchFamily="2" charset="-122"/>
                  <a:cs typeface="Helvetica" charset="0"/>
                </a:rPr>
                <a:t>kersenbloesem</a:t>
              </a:r>
            </a:p>
            <a:p>
              <a:pPr marL="285750" indent="-285750">
                <a:buClr>
                  <a:schemeClr val="accent5">
                    <a:lumMod val="50000"/>
                  </a:schemeClr>
                </a:buClr>
                <a:buSzPct val="40000"/>
                <a:buFont typeface="Wingdings" charset="2"/>
                <a:buChar char="q"/>
              </a:pPr>
              <a:r>
                <a:rPr lang="nl-NL" sz="1400" dirty="0">
                  <a:solidFill>
                    <a:schemeClr val="accent5">
                      <a:lumMod val="50000"/>
                    </a:schemeClr>
                  </a:solidFill>
                  <a:latin typeface="+mj-lt"/>
                  <a:ea typeface="SimSun" panose="02010600030101010101" pitchFamily="2" charset="-122"/>
                  <a:cs typeface="Helvetica" charset="0"/>
                </a:rPr>
                <a:t>jasmijn</a:t>
              </a:r>
            </a:p>
            <a:p>
              <a:pPr marL="285750" indent="-285750">
                <a:buClr>
                  <a:schemeClr val="accent5">
                    <a:lumMod val="50000"/>
                  </a:schemeClr>
                </a:buClr>
                <a:buSzPct val="40000"/>
                <a:buFont typeface="Wingdings" charset="2"/>
                <a:buChar char="q"/>
              </a:pPr>
              <a:r>
                <a:rPr lang="nl-NL" sz="1400" dirty="0">
                  <a:solidFill>
                    <a:schemeClr val="accent5">
                      <a:lumMod val="50000"/>
                    </a:schemeClr>
                  </a:solidFill>
                  <a:latin typeface="+mj-lt"/>
                  <a:ea typeface="SimSun" panose="02010600030101010101" pitchFamily="2" charset="-122"/>
                  <a:cs typeface="Helvetica" charset="0"/>
                </a:rPr>
                <a:t>rozen</a:t>
              </a:r>
            </a:p>
            <a:p>
              <a:pPr marL="285750" indent="-285750">
                <a:buClr>
                  <a:schemeClr val="accent5">
                    <a:lumMod val="50000"/>
                  </a:schemeClr>
                </a:buClr>
                <a:buSzPct val="40000"/>
                <a:buFont typeface="Wingdings" charset="2"/>
                <a:buChar char="q"/>
              </a:pPr>
              <a:r>
                <a:rPr lang="nl-NL" sz="1400" dirty="0">
                  <a:solidFill>
                    <a:schemeClr val="accent5">
                      <a:lumMod val="50000"/>
                    </a:schemeClr>
                  </a:solidFill>
                  <a:latin typeface="+mj-lt"/>
                  <a:ea typeface="SimSun" panose="02010600030101010101" pitchFamily="2" charset="-122"/>
                  <a:cs typeface="Helvetica" charset="0"/>
                </a:rPr>
                <a:t>witte bloemen</a:t>
              </a:r>
            </a:p>
          </p:txBody>
        </p:sp>
        <p:sp>
          <p:nvSpPr>
            <p:cNvPr id="12" name="Tekstvak 11"/>
            <p:cNvSpPr txBox="1"/>
            <p:nvPr/>
          </p:nvSpPr>
          <p:spPr>
            <a:xfrm>
              <a:off x="9384628" y="3683945"/>
              <a:ext cx="2679031" cy="1169551"/>
            </a:xfrm>
            <a:prstGeom prst="rect">
              <a:avLst/>
            </a:prstGeom>
            <a:noFill/>
            <a:ln w="6350">
              <a:noFill/>
            </a:ln>
          </p:spPr>
          <p:txBody>
            <a:bodyPr wrap="square" rtlCol="0">
              <a:spAutoFit/>
            </a:bodyPr>
            <a:lstStyle/>
            <a:p>
              <a:pPr marL="285750" indent="-285750">
                <a:buClr>
                  <a:schemeClr val="accent5">
                    <a:lumMod val="50000"/>
                  </a:schemeClr>
                </a:buClr>
                <a:buSzPct val="40000"/>
                <a:buFont typeface="Wingdings" charset="2"/>
                <a:buChar char="q"/>
              </a:pPr>
              <a:r>
                <a:rPr lang="nl-NL" sz="1400" dirty="0">
                  <a:solidFill>
                    <a:schemeClr val="accent5">
                      <a:lumMod val="50000"/>
                    </a:schemeClr>
                  </a:solidFill>
                  <a:latin typeface="+mj-lt"/>
                  <a:ea typeface="SimSun" panose="02010600030101010101" pitchFamily="2" charset="-122"/>
                  <a:cs typeface="Helvetica" charset="0"/>
                </a:rPr>
                <a:t>gras</a:t>
              </a:r>
            </a:p>
            <a:p>
              <a:pPr marL="285750" indent="-285750">
                <a:buClr>
                  <a:schemeClr val="accent5">
                    <a:lumMod val="50000"/>
                  </a:schemeClr>
                </a:buClr>
                <a:buSzPct val="40000"/>
                <a:buFont typeface="Wingdings" charset="2"/>
                <a:buChar char="q"/>
              </a:pPr>
              <a:r>
                <a:rPr lang="nl-NL" sz="1400" dirty="0">
                  <a:solidFill>
                    <a:schemeClr val="accent5">
                      <a:lumMod val="50000"/>
                    </a:schemeClr>
                  </a:solidFill>
                  <a:latin typeface="+mj-lt"/>
                  <a:ea typeface="SimSun" panose="02010600030101010101" pitchFamily="2" charset="-122"/>
                  <a:cs typeface="Helvetica" charset="0"/>
                </a:rPr>
                <a:t>munt</a:t>
              </a:r>
            </a:p>
            <a:p>
              <a:pPr marL="285750" indent="-285750">
                <a:buClr>
                  <a:schemeClr val="accent5">
                    <a:lumMod val="50000"/>
                  </a:schemeClr>
                </a:buClr>
                <a:buSzPct val="40000"/>
                <a:buFont typeface="Wingdings" charset="2"/>
                <a:buChar char="q"/>
              </a:pPr>
              <a:r>
                <a:rPr lang="nl-NL" sz="1400" dirty="0">
                  <a:solidFill>
                    <a:schemeClr val="accent5">
                      <a:lumMod val="50000"/>
                    </a:schemeClr>
                  </a:solidFill>
                  <a:latin typeface="+mj-lt"/>
                  <a:ea typeface="SimSun" panose="02010600030101010101" pitchFamily="2" charset="-122"/>
                  <a:cs typeface="Helvetica" charset="0"/>
                </a:rPr>
                <a:t>ceder</a:t>
              </a:r>
            </a:p>
            <a:p>
              <a:pPr marL="285750" indent="-285750">
                <a:buClr>
                  <a:schemeClr val="accent5">
                    <a:lumMod val="50000"/>
                  </a:schemeClr>
                </a:buClr>
                <a:buSzPct val="40000"/>
                <a:buFont typeface="Wingdings" charset="2"/>
                <a:buChar char="q"/>
              </a:pPr>
              <a:r>
                <a:rPr lang="nl-NL" sz="1400" dirty="0">
                  <a:solidFill>
                    <a:schemeClr val="accent5">
                      <a:lumMod val="50000"/>
                    </a:schemeClr>
                  </a:solidFill>
                  <a:latin typeface="+mj-lt"/>
                  <a:ea typeface="SimSun" panose="02010600030101010101" pitchFamily="2" charset="-122"/>
                  <a:cs typeface="Helvetica" charset="0"/>
                </a:rPr>
                <a:t>asperges</a:t>
              </a:r>
            </a:p>
            <a:p>
              <a:pPr marL="285750" indent="-285750">
                <a:buClr>
                  <a:schemeClr val="accent5">
                    <a:lumMod val="50000"/>
                  </a:schemeClr>
                </a:buClr>
                <a:buSzPct val="40000"/>
                <a:buFont typeface="Wingdings" charset="2"/>
                <a:buChar char="q"/>
              </a:pPr>
              <a:r>
                <a:rPr lang="nl-NL" sz="1400" dirty="0">
                  <a:solidFill>
                    <a:schemeClr val="accent5">
                      <a:lumMod val="50000"/>
                    </a:schemeClr>
                  </a:solidFill>
                  <a:latin typeface="+mj-lt"/>
                  <a:ea typeface="SimSun" panose="02010600030101010101" pitchFamily="2" charset="-122"/>
                  <a:cs typeface="Helvetica" charset="0"/>
                </a:rPr>
                <a:t>kool</a:t>
              </a:r>
            </a:p>
          </p:txBody>
        </p:sp>
        <p:sp>
          <p:nvSpPr>
            <p:cNvPr id="13" name="Tekstvak 12"/>
            <p:cNvSpPr txBox="1"/>
            <p:nvPr/>
          </p:nvSpPr>
          <p:spPr>
            <a:xfrm>
              <a:off x="9384627" y="4949338"/>
              <a:ext cx="2679031" cy="738664"/>
            </a:xfrm>
            <a:prstGeom prst="rect">
              <a:avLst/>
            </a:prstGeom>
            <a:noFill/>
            <a:ln w="6350">
              <a:noFill/>
              <a:round/>
            </a:ln>
          </p:spPr>
          <p:txBody>
            <a:bodyPr wrap="square" rtlCol="0">
              <a:spAutoFit/>
            </a:bodyPr>
            <a:lstStyle/>
            <a:p>
              <a:pPr marL="285750" indent="-285750">
                <a:buClr>
                  <a:schemeClr val="accent5">
                    <a:lumMod val="50000"/>
                  </a:schemeClr>
                </a:buClr>
                <a:buSzPct val="40000"/>
                <a:buFont typeface="Wingdings" charset="2"/>
                <a:buChar char="q"/>
              </a:pPr>
              <a:r>
                <a:rPr lang="nl-NL" sz="1400" dirty="0">
                  <a:solidFill>
                    <a:schemeClr val="accent5">
                      <a:lumMod val="50000"/>
                    </a:schemeClr>
                  </a:solidFill>
                  <a:latin typeface="+mj-lt"/>
                  <a:ea typeface="SimSun" panose="02010600030101010101" pitchFamily="2" charset="-122"/>
                  <a:cs typeface="Helvetica" charset="0"/>
                </a:rPr>
                <a:t>gestoomde rijst</a:t>
              </a:r>
            </a:p>
            <a:p>
              <a:pPr marL="285750" indent="-285750">
                <a:buClr>
                  <a:schemeClr val="accent5">
                    <a:lumMod val="50000"/>
                  </a:schemeClr>
                </a:buClr>
                <a:buSzPct val="40000"/>
                <a:buFont typeface="Wingdings" charset="2"/>
                <a:buChar char="q"/>
              </a:pPr>
              <a:r>
                <a:rPr lang="nl-NL" sz="1400" dirty="0">
                  <a:solidFill>
                    <a:schemeClr val="accent5">
                      <a:lumMod val="50000"/>
                    </a:schemeClr>
                  </a:solidFill>
                  <a:latin typeface="+mj-lt"/>
                  <a:ea typeface="SimSun" panose="02010600030101010101" pitchFamily="2" charset="-122"/>
                  <a:cs typeface="Helvetica" charset="0"/>
                </a:rPr>
                <a:t>graan</a:t>
              </a:r>
            </a:p>
            <a:p>
              <a:pPr marL="285750" indent="-285750">
                <a:buClr>
                  <a:schemeClr val="accent5">
                    <a:lumMod val="50000"/>
                  </a:schemeClr>
                </a:buClr>
                <a:buSzPct val="40000"/>
                <a:buFont typeface="Wingdings" charset="2"/>
                <a:buChar char="q"/>
              </a:pPr>
              <a:r>
                <a:rPr lang="nl-NL" sz="1400" dirty="0">
                  <a:solidFill>
                    <a:schemeClr val="accent5">
                      <a:lumMod val="50000"/>
                    </a:schemeClr>
                  </a:solidFill>
                  <a:latin typeface="+mj-lt"/>
                  <a:ea typeface="SimSun" panose="02010600030101010101" pitchFamily="2" charset="-122"/>
                  <a:cs typeface="Helvetica" charset="0"/>
                </a:rPr>
                <a:t>havermout</a:t>
              </a:r>
            </a:p>
          </p:txBody>
        </p:sp>
        <p:cxnSp>
          <p:nvCxnSpPr>
            <p:cNvPr id="7" name="Rechte verbindingslijn 6"/>
            <p:cNvCxnSpPr/>
            <p:nvPr/>
          </p:nvCxnSpPr>
          <p:spPr>
            <a:xfrm>
              <a:off x="9384627" y="946344"/>
              <a:ext cx="0" cy="1600438"/>
            </a:xfrm>
            <a:prstGeom prst="line">
              <a:avLst/>
            </a:prstGeom>
            <a:ln>
              <a:solidFill>
                <a:schemeClr val="accent5">
                  <a:lumMod val="75000"/>
                  <a:alpha val="20000"/>
                </a:schemeClr>
              </a:solidFill>
            </a:ln>
          </p:spPr>
          <p:style>
            <a:lnRef idx="1">
              <a:schemeClr val="accent1"/>
            </a:lnRef>
            <a:fillRef idx="0">
              <a:schemeClr val="accent1"/>
            </a:fillRef>
            <a:effectRef idx="0">
              <a:schemeClr val="accent1"/>
            </a:effectRef>
            <a:fontRef idx="minor">
              <a:schemeClr val="tx1"/>
            </a:fontRef>
          </p:style>
        </p:cxnSp>
        <p:cxnSp>
          <p:nvCxnSpPr>
            <p:cNvPr id="16" name="Rechte verbindingslijn 15"/>
            <p:cNvCxnSpPr/>
            <p:nvPr/>
          </p:nvCxnSpPr>
          <p:spPr>
            <a:xfrm>
              <a:off x="9384627" y="2694369"/>
              <a:ext cx="0" cy="800219"/>
            </a:xfrm>
            <a:prstGeom prst="line">
              <a:avLst/>
            </a:prstGeom>
            <a:ln>
              <a:solidFill>
                <a:schemeClr val="accent5">
                  <a:lumMod val="75000"/>
                  <a:alpha val="20000"/>
                </a:schemeClr>
              </a:solidFill>
            </a:ln>
          </p:spPr>
          <p:style>
            <a:lnRef idx="1">
              <a:schemeClr val="accent1"/>
            </a:lnRef>
            <a:fillRef idx="0">
              <a:schemeClr val="accent1"/>
            </a:fillRef>
            <a:effectRef idx="0">
              <a:schemeClr val="accent1"/>
            </a:effectRef>
            <a:fontRef idx="minor">
              <a:schemeClr val="tx1"/>
            </a:fontRef>
          </p:style>
        </p:cxnSp>
        <p:cxnSp>
          <p:nvCxnSpPr>
            <p:cNvPr id="18" name="Rechte verbindingslijn 17"/>
            <p:cNvCxnSpPr/>
            <p:nvPr/>
          </p:nvCxnSpPr>
          <p:spPr>
            <a:xfrm>
              <a:off x="9384627" y="3683945"/>
              <a:ext cx="0" cy="1169551"/>
            </a:xfrm>
            <a:prstGeom prst="line">
              <a:avLst/>
            </a:prstGeom>
            <a:ln>
              <a:solidFill>
                <a:schemeClr val="accent5">
                  <a:lumMod val="75000"/>
                  <a:alpha val="20000"/>
                </a:schemeClr>
              </a:solidFill>
            </a:ln>
          </p:spPr>
          <p:style>
            <a:lnRef idx="1">
              <a:schemeClr val="accent1"/>
            </a:lnRef>
            <a:fillRef idx="0">
              <a:schemeClr val="accent1"/>
            </a:fillRef>
            <a:effectRef idx="0">
              <a:schemeClr val="accent1"/>
            </a:effectRef>
            <a:fontRef idx="minor">
              <a:schemeClr val="tx1"/>
            </a:fontRef>
          </p:style>
        </p:cxnSp>
        <p:cxnSp>
          <p:nvCxnSpPr>
            <p:cNvPr id="20" name="Rechte verbindingslijn 19"/>
            <p:cNvCxnSpPr/>
            <p:nvPr/>
          </p:nvCxnSpPr>
          <p:spPr>
            <a:xfrm>
              <a:off x="9384627" y="5020254"/>
              <a:ext cx="0" cy="667748"/>
            </a:xfrm>
            <a:prstGeom prst="line">
              <a:avLst/>
            </a:prstGeom>
            <a:ln>
              <a:solidFill>
                <a:schemeClr val="accent5">
                  <a:lumMod val="75000"/>
                  <a:alpha val="20000"/>
                </a:schemeClr>
              </a:solidFill>
            </a:ln>
          </p:spPr>
          <p:style>
            <a:lnRef idx="1">
              <a:schemeClr val="accent1"/>
            </a:lnRef>
            <a:fillRef idx="0">
              <a:schemeClr val="accent1"/>
            </a:fillRef>
            <a:effectRef idx="0">
              <a:schemeClr val="accent1"/>
            </a:effectRef>
            <a:fontRef idx="minor">
              <a:schemeClr val="tx1"/>
            </a:fontRef>
          </p:style>
        </p:cxnSp>
        <p:cxnSp>
          <p:nvCxnSpPr>
            <p:cNvPr id="23" name="Gebogen verbindingslijn 22"/>
            <p:cNvCxnSpPr>
              <a:cxnSpLocks/>
              <a:stCxn id="3" idx="1"/>
            </p:cNvCxnSpPr>
            <p:nvPr/>
          </p:nvCxnSpPr>
          <p:spPr>
            <a:xfrm rot="10800000">
              <a:off x="7523747" y="1443789"/>
              <a:ext cx="1860882" cy="302774"/>
            </a:xfrm>
            <a:prstGeom prst="bentConnector3">
              <a:avLst/>
            </a:prstGeom>
            <a:ln>
              <a:solidFill>
                <a:schemeClr val="accent5">
                  <a:lumMod val="75000"/>
                  <a:alpha val="2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5" name="Gebogen verbindingslijn 24"/>
            <p:cNvCxnSpPr>
              <a:cxnSpLocks/>
              <a:stCxn id="11" idx="1"/>
            </p:cNvCxnSpPr>
            <p:nvPr/>
          </p:nvCxnSpPr>
          <p:spPr>
            <a:xfrm rot="10800000" flipV="1">
              <a:off x="8582527" y="3121876"/>
              <a:ext cx="802103" cy="230924"/>
            </a:xfrm>
            <a:prstGeom prst="bentConnector3">
              <a:avLst/>
            </a:prstGeom>
            <a:ln>
              <a:solidFill>
                <a:schemeClr val="accent5">
                  <a:lumMod val="75000"/>
                  <a:alpha val="2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9" name="Gebogen verbindingslijn 28"/>
            <p:cNvCxnSpPr/>
            <p:nvPr/>
          </p:nvCxnSpPr>
          <p:spPr>
            <a:xfrm rot="10800000" flipV="1">
              <a:off x="8005011" y="4268720"/>
              <a:ext cx="1379616" cy="912880"/>
            </a:xfrm>
            <a:prstGeom prst="bentConnector3">
              <a:avLst/>
            </a:prstGeom>
            <a:ln>
              <a:solidFill>
                <a:schemeClr val="accent5">
                  <a:lumMod val="75000"/>
                  <a:alpha val="2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3" name="Gebogen verbindingslijn 32"/>
            <p:cNvCxnSpPr/>
            <p:nvPr/>
          </p:nvCxnSpPr>
          <p:spPr>
            <a:xfrm rot="10800000" flipV="1">
              <a:off x="6464970" y="5396141"/>
              <a:ext cx="2919656" cy="619648"/>
            </a:xfrm>
            <a:prstGeom prst="bentConnector3">
              <a:avLst/>
            </a:prstGeom>
            <a:ln>
              <a:solidFill>
                <a:schemeClr val="accent5">
                  <a:lumMod val="75000"/>
                  <a:alpha val="2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6" name="Tekstvak 35"/>
            <p:cNvSpPr txBox="1"/>
            <p:nvPr/>
          </p:nvSpPr>
          <p:spPr>
            <a:xfrm>
              <a:off x="772399" y="958935"/>
              <a:ext cx="1936330" cy="1600438"/>
            </a:xfrm>
            <a:prstGeom prst="rect">
              <a:avLst/>
            </a:prstGeom>
            <a:noFill/>
            <a:ln w="6350">
              <a:noFill/>
            </a:ln>
          </p:spPr>
          <p:txBody>
            <a:bodyPr wrap="square" rtlCol="0">
              <a:spAutoFit/>
            </a:bodyPr>
            <a:lstStyle/>
            <a:p>
              <a:pPr marL="285750" indent="-285750">
                <a:buClr>
                  <a:schemeClr val="accent5">
                    <a:lumMod val="50000"/>
                  </a:schemeClr>
                </a:buClr>
                <a:buSzPct val="40000"/>
                <a:buFont typeface="Wingdings" charset="2"/>
                <a:buChar char="q"/>
              </a:pPr>
              <a:r>
                <a:rPr lang="nl-NL" sz="1400" dirty="0">
                  <a:solidFill>
                    <a:schemeClr val="accent5">
                      <a:lumMod val="50000"/>
                    </a:schemeClr>
                  </a:solidFill>
                  <a:latin typeface="+mj-lt"/>
                  <a:ea typeface="SimSun" panose="02010600030101010101" pitchFamily="2" charset="-122"/>
                  <a:cs typeface="Helvetica" charset="0"/>
                </a:rPr>
                <a:t>humus</a:t>
              </a:r>
            </a:p>
            <a:p>
              <a:pPr marL="285750" indent="-285750">
                <a:buClr>
                  <a:schemeClr val="accent5">
                    <a:lumMod val="50000"/>
                  </a:schemeClr>
                </a:buClr>
                <a:buSzPct val="40000"/>
                <a:buFont typeface="Wingdings" charset="2"/>
                <a:buChar char="q"/>
              </a:pPr>
              <a:r>
                <a:rPr lang="nl-NL" sz="1400" dirty="0">
                  <a:solidFill>
                    <a:schemeClr val="accent5">
                      <a:lumMod val="50000"/>
                    </a:schemeClr>
                  </a:solidFill>
                  <a:latin typeface="+mj-lt"/>
                  <a:ea typeface="SimSun" panose="02010600030101010101" pitchFamily="2" charset="-122"/>
                  <a:cs typeface="Helvetica" charset="0"/>
                </a:rPr>
                <a:t>karamel</a:t>
              </a:r>
            </a:p>
            <a:p>
              <a:pPr marL="285750" indent="-285750">
                <a:buClr>
                  <a:schemeClr val="accent5">
                    <a:lumMod val="50000"/>
                  </a:schemeClr>
                </a:buClr>
                <a:buSzPct val="40000"/>
                <a:buFont typeface="Wingdings" charset="2"/>
                <a:buChar char="q"/>
              </a:pPr>
              <a:r>
                <a:rPr lang="nl-NL" sz="1400" dirty="0">
                  <a:solidFill>
                    <a:schemeClr val="accent5">
                      <a:lumMod val="50000"/>
                    </a:schemeClr>
                  </a:solidFill>
                  <a:latin typeface="+mj-lt"/>
                  <a:ea typeface="SimSun" panose="02010600030101010101" pitchFamily="2" charset="-122"/>
                  <a:cs typeface="Helvetica" charset="0"/>
                </a:rPr>
                <a:t>koffie</a:t>
              </a:r>
            </a:p>
            <a:p>
              <a:pPr marL="285750" indent="-285750">
                <a:buClr>
                  <a:schemeClr val="accent5">
                    <a:lumMod val="50000"/>
                  </a:schemeClr>
                </a:buClr>
                <a:buSzPct val="40000"/>
                <a:buFont typeface="Wingdings" charset="2"/>
                <a:buChar char="q"/>
              </a:pPr>
              <a:r>
                <a:rPr lang="nl-NL" sz="1400" dirty="0">
                  <a:solidFill>
                    <a:schemeClr val="accent5">
                      <a:lumMod val="50000"/>
                    </a:schemeClr>
                  </a:solidFill>
                  <a:latin typeface="+mj-lt"/>
                  <a:ea typeface="SimSun" panose="02010600030101010101" pitchFamily="2" charset="-122"/>
                  <a:cs typeface="Helvetica" charset="0"/>
                </a:rPr>
                <a:t>hazelnoot</a:t>
              </a:r>
            </a:p>
            <a:p>
              <a:pPr marL="285750" indent="-285750">
                <a:buClr>
                  <a:schemeClr val="accent5">
                    <a:lumMod val="50000"/>
                  </a:schemeClr>
                </a:buClr>
                <a:buSzPct val="40000"/>
                <a:buFont typeface="Wingdings" charset="2"/>
                <a:buChar char="q"/>
              </a:pPr>
              <a:r>
                <a:rPr lang="nl-NL" sz="1400" dirty="0">
                  <a:solidFill>
                    <a:schemeClr val="accent5">
                      <a:lumMod val="50000"/>
                    </a:schemeClr>
                  </a:solidFill>
                  <a:latin typeface="+mj-lt"/>
                  <a:ea typeface="SimSun" panose="02010600030101010101" pitchFamily="2" charset="-122"/>
                  <a:cs typeface="Helvetica" charset="0"/>
                </a:rPr>
                <a:t>walnoot</a:t>
              </a:r>
            </a:p>
            <a:p>
              <a:pPr marL="285750" indent="-285750">
                <a:buClr>
                  <a:schemeClr val="accent5">
                    <a:lumMod val="50000"/>
                  </a:schemeClr>
                </a:buClr>
                <a:buSzPct val="40000"/>
                <a:buFont typeface="Wingdings" charset="2"/>
                <a:buChar char="q"/>
              </a:pPr>
              <a:r>
                <a:rPr lang="nl-NL" sz="1400" dirty="0">
                  <a:solidFill>
                    <a:schemeClr val="accent5">
                      <a:lumMod val="50000"/>
                    </a:schemeClr>
                  </a:solidFill>
                  <a:latin typeface="+mj-lt"/>
                  <a:ea typeface="SimSun" panose="02010600030101010101" pitchFamily="2" charset="-122"/>
                  <a:cs typeface="Helvetica" charset="0"/>
                </a:rPr>
                <a:t>honing</a:t>
              </a:r>
            </a:p>
            <a:p>
              <a:pPr marL="285750" indent="-285750">
                <a:buClr>
                  <a:schemeClr val="accent5">
                    <a:lumMod val="50000"/>
                  </a:schemeClr>
                </a:buClr>
                <a:buSzPct val="40000"/>
                <a:buFont typeface="Wingdings" charset="2"/>
                <a:buChar char="q"/>
              </a:pPr>
              <a:r>
                <a:rPr lang="nl-NL" sz="1400" dirty="0">
                  <a:solidFill>
                    <a:schemeClr val="accent5">
                      <a:lumMod val="50000"/>
                    </a:schemeClr>
                  </a:solidFill>
                  <a:latin typeface="+mj-lt"/>
                  <a:ea typeface="SimSun" panose="02010600030101010101" pitchFamily="2" charset="-122"/>
                  <a:cs typeface="Helvetica" charset="0"/>
                </a:rPr>
                <a:t>gedroogd fruit</a:t>
              </a:r>
            </a:p>
          </p:txBody>
        </p:sp>
        <p:sp>
          <p:nvSpPr>
            <p:cNvPr id="37" name="Tekstvak 36"/>
            <p:cNvSpPr txBox="1"/>
            <p:nvPr/>
          </p:nvSpPr>
          <p:spPr>
            <a:xfrm>
              <a:off x="772399" y="2636853"/>
              <a:ext cx="1936330" cy="1169551"/>
            </a:xfrm>
            <a:prstGeom prst="rect">
              <a:avLst/>
            </a:prstGeom>
            <a:noFill/>
            <a:ln w="6350">
              <a:noFill/>
            </a:ln>
          </p:spPr>
          <p:txBody>
            <a:bodyPr wrap="square" rtlCol="0">
              <a:spAutoFit/>
            </a:bodyPr>
            <a:lstStyle/>
            <a:p>
              <a:pPr marL="285750" indent="-285750">
                <a:buClr>
                  <a:schemeClr val="accent5">
                    <a:lumMod val="50000"/>
                  </a:schemeClr>
                </a:buClr>
                <a:buSzPct val="40000"/>
                <a:buFont typeface="Wingdings" charset="2"/>
                <a:buChar char="q"/>
              </a:pPr>
              <a:r>
                <a:rPr lang="nl-NL" sz="1400" dirty="0">
                  <a:solidFill>
                    <a:schemeClr val="accent5">
                      <a:lumMod val="50000"/>
                    </a:schemeClr>
                  </a:solidFill>
                  <a:latin typeface="+mj-lt"/>
                  <a:ea typeface="SimSun" panose="02010600030101010101" pitchFamily="2" charset="-122"/>
                  <a:cs typeface="Helvetica" charset="0"/>
                </a:rPr>
                <a:t>champignons</a:t>
              </a:r>
            </a:p>
            <a:p>
              <a:pPr marL="285750" indent="-285750">
                <a:buClr>
                  <a:schemeClr val="accent5">
                    <a:lumMod val="50000"/>
                  </a:schemeClr>
                </a:buClr>
                <a:buSzPct val="40000"/>
                <a:buFont typeface="Wingdings" charset="2"/>
                <a:buChar char="q"/>
              </a:pPr>
              <a:r>
                <a:rPr lang="nl-NL" sz="1400" dirty="0">
                  <a:solidFill>
                    <a:schemeClr val="accent5">
                      <a:lumMod val="50000"/>
                    </a:schemeClr>
                  </a:solidFill>
                  <a:latin typeface="+mj-lt"/>
                  <a:ea typeface="SimSun" panose="02010600030101010101" pitchFamily="2" charset="-122"/>
                  <a:cs typeface="Helvetica" charset="0"/>
                </a:rPr>
                <a:t>bouillon</a:t>
              </a:r>
            </a:p>
            <a:p>
              <a:pPr marL="285750" indent="-285750">
                <a:buClr>
                  <a:schemeClr val="accent5">
                    <a:lumMod val="50000"/>
                  </a:schemeClr>
                </a:buClr>
                <a:buSzPct val="40000"/>
                <a:buFont typeface="Wingdings" charset="2"/>
                <a:buChar char="q"/>
              </a:pPr>
              <a:r>
                <a:rPr lang="nl-NL" sz="1400" dirty="0" err="1">
                  <a:solidFill>
                    <a:schemeClr val="accent5">
                      <a:lumMod val="50000"/>
                    </a:schemeClr>
                  </a:solidFill>
                  <a:latin typeface="+mj-lt"/>
                  <a:ea typeface="SimSun" panose="02010600030101010101" pitchFamily="2" charset="-122"/>
                  <a:cs typeface="Helvetica" charset="0"/>
                </a:rPr>
                <a:t>koji</a:t>
              </a:r>
              <a:endParaRPr lang="nl-NL" sz="1400" dirty="0">
                <a:solidFill>
                  <a:schemeClr val="accent5">
                    <a:lumMod val="50000"/>
                  </a:schemeClr>
                </a:solidFill>
                <a:latin typeface="+mj-lt"/>
                <a:ea typeface="SimSun" panose="02010600030101010101" pitchFamily="2" charset="-122"/>
                <a:cs typeface="Helvetica" charset="0"/>
              </a:endParaRPr>
            </a:p>
            <a:p>
              <a:pPr marL="285750" indent="-285750">
                <a:buClr>
                  <a:schemeClr val="accent5">
                    <a:lumMod val="50000"/>
                  </a:schemeClr>
                </a:buClr>
                <a:buSzPct val="40000"/>
                <a:buFont typeface="Wingdings" charset="2"/>
                <a:buChar char="q"/>
              </a:pPr>
              <a:r>
                <a:rPr lang="nl-NL" sz="1400" dirty="0">
                  <a:solidFill>
                    <a:schemeClr val="accent5">
                      <a:lumMod val="50000"/>
                    </a:schemeClr>
                  </a:solidFill>
                  <a:latin typeface="+mj-lt"/>
                  <a:ea typeface="SimSun" panose="02010600030101010101" pitchFamily="2" charset="-122"/>
                  <a:cs typeface="Helvetica" charset="0"/>
                </a:rPr>
                <a:t>aarde</a:t>
              </a:r>
            </a:p>
            <a:p>
              <a:pPr marL="285750" indent="-285750">
                <a:buClr>
                  <a:schemeClr val="accent5">
                    <a:lumMod val="50000"/>
                  </a:schemeClr>
                </a:buClr>
                <a:buSzPct val="40000"/>
                <a:buFont typeface="Wingdings" charset="2"/>
                <a:buChar char="q"/>
              </a:pPr>
              <a:r>
                <a:rPr lang="nl-NL" sz="1400" dirty="0">
                  <a:solidFill>
                    <a:schemeClr val="accent5">
                      <a:lumMod val="50000"/>
                    </a:schemeClr>
                  </a:solidFill>
                  <a:latin typeface="+mj-lt"/>
                  <a:ea typeface="SimSun" panose="02010600030101010101" pitchFamily="2" charset="-122"/>
                  <a:cs typeface="Helvetica" charset="0"/>
                </a:rPr>
                <a:t>soja</a:t>
              </a:r>
            </a:p>
          </p:txBody>
        </p:sp>
        <p:sp>
          <p:nvSpPr>
            <p:cNvPr id="38" name="Tekstvak 37"/>
            <p:cNvSpPr txBox="1"/>
            <p:nvPr/>
          </p:nvSpPr>
          <p:spPr>
            <a:xfrm>
              <a:off x="770185" y="3859586"/>
              <a:ext cx="1936330" cy="954107"/>
            </a:xfrm>
            <a:prstGeom prst="rect">
              <a:avLst/>
            </a:prstGeom>
            <a:noFill/>
            <a:ln w="6350">
              <a:noFill/>
            </a:ln>
          </p:spPr>
          <p:txBody>
            <a:bodyPr wrap="square" rtlCol="0">
              <a:spAutoFit/>
            </a:bodyPr>
            <a:lstStyle/>
            <a:p>
              <a:pPr marL="285750" indent="-285750">
                <a:buClr>
                  <a:srgbClr val="421A64"/>
                </a:buClr>
                <a:buSzPct val="40000"/>
                <a:buFont typeface="Wingdings" charset="2"/>
                <a:buChar char="q"/>
              </a:pPr>
              <a:r>
                <a:rPr lang="nl-NL" sz="1400" dirty="0">
                  <a:solidFill>
                    <a:schemeClr val="accent5">
                      <a:lumMod val="50000"/>
                    </a:schemeClr>
                  </a:solidFill>
                  <a:latin typeface="+mj-lt"/>
                  <a:ea typeface="SimSun" panose="02010600030101010101" pitchFamily="2" charset="-122"/>
                  <a:cs typeface="Helvetica" charset="0"/>
                </a:rPr>
                <a:t>kruidnagel</a:t>
              </a:r>
            </a:p>
            <a:p>
              <a:pPr marL="285750" indent="-285750">
                <a:buClr>
                  <a:srgbClr val="421A64"/>
                </a:buClr>
                <a:buSzPct val="40000"/>
                <a:buFont typeface="Wingdings" charset="2"/>
                <a:buChar char="q"/>
              </a:pPr>
              <a:r>
                <a:rPr lang="nl-NL" sz="1400" dirty="0">
                  <a:solidFill>
                    <a:schemeClr val="accent5">
                      <a:lumMod val="50000"/>
                    </a:schemeClr>
                  </a:solidFill>
                  <a:latin typeface="+mj-lt"/>
                  <a:ea typeface="SimSun" panose="02010600030101010101" pitchFamily="2" charset="-122"/>
                  <a:cs typeface="Helvetica" charset="0"/>
                </a:rPr>
                <a:t>muskaat</a:t>
              </a:r>
            </a:p>
            <a:p>
              <a:pPr marL="285750" indent="-285750">
                <a:buClr>
                  <a:schemeClr val="accent5">
                    <a:lumMod val="50000"/>
                  </a:schemeClr>
                </a:buClr>
                <a:buSzPct val="40000"/>
                <a:buFont typeface="Wingdings" charset="2"/>
                <a:buChar char="q"/>
              </a:pPr>
              <a:r>
                <a:rPr lang="nl-NL" sz="1400" dirty="0">
                  <a:solidFill>
                    <a:schemeClr val="accent5">
                      <a:lumMod val="50000"/>
                    </a:schemeClr>
                  </a:solidFill>
                  <a:latin typeface="+mj-lt"/>
                  <a:ea typeface="SimSun" panose="02010600030101010101" pitchFamily="2" charset="-122"/>
                  <a:cs typeface="Helvetica" charset="0"/>
                </a:rPr>
                <a:t>peper</a:t>
              </a:r>
            </a:p>
            <a:p>
              <a:pPr marL="285750" indent="-285750">
                <a:buClr>
                  <a:srgbClr val="421A64"/>
                </a:buClr>
                <a:buSzPct val="40000"/>
                <a:buFont typeface="Wingdings" charset="2"/>
                <a:buChar char="q"/>
              </a:pPr>
              <a:r>
                <a:rPr lang="nl-NL" sz="1400" dirty="0">
                  <a:solidFill>
                    <a:schemeClr val="accent5">
                      <a:lumMod val="50000"/>
                    </a:schemeClr>
                  </a:solidFill>
                  <a:latin typeface="+mj-lt"/>
                  <a:ea typeface="SimSun" panose="02010600030101010101" pitchFamily="2" charset="-122"/>
                  <a:cs typeface="Helvetica" charset="0"/>
                </a:rPr>
                <a:t>venkel</a:t>
              </a:r>
            </a:p>
          </p:txBody>
        </p:sp>
        <p:sp>
          <p:nvSpPr>
            <p:cNvPr id="39" name="Tekstvak 38"/>
            <p:cNvSpPr txBox="1"/>
            <p:nvPr/>
          </p:nvSpPr>
          <p:spPr>
            <a:xfrm>
              <a:off x="770185" y="4922383"/>
              <a:ext cx="1936330" cy="954107"/>
            </a:xfrm>
            <a:prstGeom prst="rect">
              <a:avLst/>
            </a:prstGeom>
            <a:noFill/>
            <a:ln w="6350">
              <a:noFill/>
            </a:ln>
          </p:spPr>
          <p:txBody>
            <a:bodyPr wrap="square" rtlCol="0">
              <a:spAutoFit/>
            </a:bodyPr>
            <a:lstStyle/>
            <a:p>
              <a:pPr marL="285750" indent="-285750">
                <a:buClr>
                  <a:srgbClr val="421A64"/>
                </a:buClr>
                <a:buSzPct val="40000"/>
                <a:buFont typeface="Wingdings" charset="2"/>
                <a:buChar char="q"/>
              </a:pPr>
              <a:r>
                <a:rPr lang="nl-NL" sz="1400" dirty="0">
                  <a:solidFill>
                    <a:schemeClr val="accent5">
                      <a:lumMod val="50000"/>
                    </a:schemeClr>
                  </a:solidFill>
                  <a:latin typeface="+mj-lt"/>
                  <a:ea typeface="SimSun" panose="02010600030101010101" pitchFamily="2" charset="-122"/>
                  <a:cs typeface="Helvetica" charset="0"/>
                </a:rPr>
                <a:t>melk</a:t>
              </a:r>
            </a:p>
            <a:p>
              <a:pPr marL="285750" indent="-285750">
                <a:buClr>
                  <a:srgbClr val="421A64"/>
                </a:buClr>
                <a:buSzPct val="40000"/>
                <a:buFont typeface="Wingdings" charset="2"/>
                <a:buChar char="q"/>
              </a:pPr>
              <a:r>
                <a:rPr lang="nl-NL" sz="1400" dirty="0">
                  <a:solidFill>
                    <a:schemeClr val="accent5">
                      <a:lumMod val="50000"/>
                    </a:schemeClr>
                  </a:solidFill>
                  <a:latin typeface="+mj-lt"/>
                  <a:ea typeface="SimSun" panose="02010600030101010101" pitchFamily="2" charset="-122"/>
                  <a:cs typeface="Helvetica" charset="0"/>
                </a:rPr>
                <a:t>kaas</a:t>
              </a:r>
            </a:p>
            <a:p>
              <a:pPr marL="285750" indent="-285750">
                <a:buClr>
                  <a:schemeClr val="accent5">
                    <a:lumMod val="50000"/>
                  </a:schemeClr>
                </a:buClr>
                <a:buSzPct val="40000"/>
                <a:buFont typeface="Wingdings" charset="2"/>
                <a:buChar char="q"/>
              </a:pPr>
              <a:r>
                <a:rPr lang="nl-NL" sz="1400" dirty="0">
                  <a:solidFill>
                    <a:schemeClr val="accent5">
                      <a:lumMod val="50000"/>
                    </a:schemeClr>
                  </a:solidFill>
                  <a:latin typeface="+mj-lt"/>
                  <a:ea typeface="SimSun" panose="02010600030101010101" pitchFamily="2" charset="-122"/>
                  <a:cs typeface="Helvetica" charset="0"/>
                </a:rPr>
                <a:t>yoghurt</a:t>
              </a:r>
            </a:p>
            <a:p>
              <a:pPr marL="285750" indent="-285750">
                <a:buClr>
                  <a:srgbClr val="421A64"/>
                </a:buClr>
                <a:buSzPct val="40000"/>
                <a:buFont typeface="Wingdings" charset="2"/>
                <a:buChar char="q"/>
              </a:pPr>
              <a:r>
                <a:rPr lang="nl-NL" sz="1400" dirty="0">
                  <a:solidFill>
                    <a:schemeClr val="accent5">
                      <a:lumMod val="50000"/>
                    </a:schemeClr>
                  </a:solidFill>
                  <a:latin typeface="+mj-lt"/>
                  <a:ea typeface="SimSun" panose="02010600030101010101" pitchFamily="2" charset="-122"/>
                  <a:cs typeface="Helvetica" charset="0"/>
                </a:rPr>
                <a:t>room</a:t>
              </a:r>
            </a:p>
          </p:txBody>
        </p:sp>
        <p:cxnSp>
          <p:nvCxnSpPr>
            <p:cNvPr id="40" name="Rechte verbindingslijn 39"/>
            <p:cNvCxnSpPr/>
            <p:nvPr/>
          </p:nvCxnSpPr>
          <p:spPr>
            <a:xfrm>
              <a:off x="2558711" y="946344"/>
              <a:ext cx="0" cy="1600438"/>
            </a:xfrm>
            <a:prstGeom prst="line">
              <a:avLst/>
            </a:prstGeom>
            <a:ln>
              <a:solidFill>
                <a:schemeClr val="accent5">
                  <a:lumMod val="75000"/>
                  <a:alpha val="20000"/>
                </a:schemeClr>
              </a:solidFill>
            </a:ln>
          </p:spPr>
          <p:style>
            <a:lnRef idx="1">
              <a:schemeClr val="accent1"/>
            </a:lnRef>
            <a:fillRef idx="0">
              <a:schemeClr val="accent1"/>
            </a:fillRef>
            <a:effectRef idx="0">
              <a:schemeClr val="accent1"/>
            </a:effectRef>
            <a:fontRef idx="minor">
              <a:schemeClr val="tx1"/>
            </a:fontRef>
          </p:style>
        </p:cxnSp>
        <p:cxnSp>
          <p:nvCxnSpPr>
            <p:cNvPr id="41" name="Rechte verbindingslijn 40"/>
            <p:cNvCxnSpPr/>
            <p:nvPr/>
          </p:nvCxnSpPr>
          <p:spPr>
            <a:xfrm>
              <a:off x="2558711" y="2624444"/>
              <a:ext cx="0" cy="1169551"/>
            </a:xfrm>
            <a:prstGeom prst="line">
              <a:avLst/>
            </a:prstGeom>
            <a:ln>
              <a:solidFill>
                <a:schemeClr val="accent5">
                  <a:lumMod val="75000"/>
                  <a:alpha val="20000"/>
                </a:schemeClr>
              </a:solidFill>
            </a:ln>
          </p:spPr>
          <p:style>
            <a:lnRef idx="1">
              <a:schemeClr val="accent1"/>
            </a:lnRef>
            <a:fillRef idx="0">
              <a:schemeClr val="accent1"/>
            </a:fillRef>
            <a:effectRef idx="0">
              <a:schemeClr val="accent1"/>
            </a:effectRef>
            <a:fontRef idx="minor">
              <a:schemeClr val="tx1"/>
            </a:fontRef>
          </p:style>
        </p:cxnSp>
        <p:cxnSp>
          <p:nvCxnSpPr>
            <p:cNvPr id="43" name="Rechte verbindingslijn 42"/>
            <p:cNvCxnSpPr/>
            <p:nvPr/>
          </p:nvCxnSpPr>
          <p:spPr>
            <a:xfrm>
              <a:off x="2558711" y="3892529"/>
              <a:ext cx="0" cy="960967"/>
            </a:xfrm>
            <a:prstGeom prst="line">
              <a:avLst/>
            </a:prstGeom>
            <a:ln>
              <a:solidFill>
                <a:schemeClr val="accent5">
                  <a:lumMod val="75000"/>
                  <a:alpha val="20000"/>
                </a:schemeClr>
              </a:solidFill>
            </a:ln>
          </p:spPr>
          <p:style>
            <a:lnRef idx="1">
              <a:schemeClr val="accent1"/>
            </a:lnRef>
            <a:fillRef idx="0">
              <a:schemeClr val="accent1"/>
            </a:fillRef>
            <a:effectRef idx="0">
              <a:schemeClr val="accent1"/>
            </a:effectRef>
            <a:fontRef idx="minor">
              <a:schemeClr val="tx1"/>
            </a:fontRef>
          </p:style>
        </p:cxnSp>
        <p:cxnSp>
          <p:nvCxnSpPr>
            <p:cNvPr id="45" name="Rechte verbindingslijn 44"/>
            <p:cNvCxnSpPr/>
            <p:nvPr/>
          </p:nvCxnSpPr>
          <p:spPr>
            <a:xfrm>
              <a:off x="2558711" y="4949145"/>
              <a:ext cx="0" cy="960967"/>
            </a:xfrm>
            <a:prstGeom prst="line">
              <a:avLst/>
            </a:prstGeom>
            <a:ln>
              <a:solidFill>
                <a:schemeClr val="accent5">
                  <a:lumMod val="75000"/>
                  <a:alpha val="20000"/>
                </a:schemeClr>
              </a:solidFill>
            </a:ln>
          </p:spPr>
          <p:style>
            <a:lnRef idx="1">
              <a:schemeClr val="accent1"/>
            </a:lnRef>
            <a:fillRef idx="0">
              <a:schemeClr val="accent1"/>
            </a:fillRef>
            <a:effectRef idx="0">
              <a:schemeClr val="accent1"/>
            </a:effectRef>
            <a:fontRef idx="minor">
              <a:schemeClr val="tx1"/>
            </a:fontRef>
          </p:style>
        </p:cxnSp>
        <p:cxnSp>
          <p:nvCxnSpPr>
            <p:cNvPr id="47" name="Gebogen verbindingslijn 46"/>
            <p:cNvCxnSpPr>
              <a:cxnSpLocks/>
            </p:cNvCxnSpPr>
            <p:nvPr/>
          </p:nvCxnSpPr>
          <p:spPr>
            <a:xfrm flipV="1">
              <a:off x="2558710" y="1443789"/>
              <a:ext cx="1689610" cy="203886"/>
            </a:xfrm>
            <a:prstGeom prst="bentConnector3">
              <a:avLst/>
            </a:prstGeom>
            <a:ln>
              <a:solidFill>
                <a:schemeClr val="accent5">
                  <a:lumMod val="75000"/>
                  <a:alpha val="2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9" name="Gebogen verbindingslijn 48"/>
            <p:cNvCxnSpPr>
              <a:cxnSpLocks/>
            </p:cNvCxnSpPr>
            <p:nvPr/>
          </p:nvCxnSpPr>
          <p:spPr>
            <a:xfrm flipV="1">
              <a:off x="2558710" y="2546782"/>
              <a:ext cx="914910" cy="662438"/>
            </a:xfrm>
            <a:prstGeom prst="bentConnector3">
              <a:avLst/>
            </a:prstGeom>
            <a:ln>
              <a:solidFill>
                <a:schemeClr val="accent5">
                  <a:lumMod val="75000"/>
                  <a:alpha val="2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2" name="Gebogen verbindingslijn 51"/>
            <p:cNvCxnSpPr/>
            <p:nvPr/>
          </p:nvCxnSpPr>
          <p:spPr>
            <a:xfrm>
              <a:off x="2622878" y="4369180"/>
              <a:ext cx="1182349" cy="484316"/>
            </a:xfrm>
            <a:prstGeom prst="bentConnector3">
              <a:avLst/>
            </a:prstGeom>
            <a:ln>
              <a:solidFill>
                <a:schemeClr val="accent5">
                  <a:lumMod val="75000"/>
                  <a:alpha val="2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4" name="Gebogen verbindingslijn 53"/>
            <p:cNvCxnSpPr/>
            <p:nvPr/>
          </p:nvCxnSpPr>
          <p:spPr>
            <a:xfrm>
              <a:off x="2590795" y="5396141"/>
              <a:ext cx="2221837" cy="395638"/>
            </a:xfrm>
            <a:prstGeom prst="bentConnector3">
              <a:avLst/>
            </a:prstGeom>
            <a:ln>
              <a:solidFill>
                <a:schemeClr val="accent5">
                  <a:lumMod val="75000"/>
                  <a:alpha val="20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55" name="Afbeelding 5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687451" y="3106437"/>
              <a:ext cx="980509" cy="1008363"/>
            </a:xfrm>
            <a:prstGeom prst="rect">
              <a:avLst/>
            </a:prstGeom>
          </p:spPr>
        </p:pic>
      </p:grpSp>
      <p:pic>
        <p:nvPicPr>
          <p:cNvPr id="42" name="Afbeelding 41">
            <a:extLst>
              <a:ext uri="{FF2B5EF4-FFF2-40B4-BE49-F238E27FC236}">
                <a16:creationId xmlns:a16="http://schemas.microsoft.com/office/drawing/2014/main" id="{D6C168EF-1860-5E4A-8E0B-D2C443988C41}"/>
              </a:ext>
            </a:extLst>
          </p:cNvPr>
          <p:cNvPicPr>
            <a:picLocks noChangeAspect="1"/>
          </p:cNvPicPr>
          <p:nvPr/>
        </p:nvPicPr>
        <p:blipFill>
          <a:blip r:embed="rId5"/>
          <a:stretch>
            <a:fillRect/>
          </a:stretch>
        </p:blipFill>
        <p:spPr>
          <a:xfrm>
            <a:off x="100013" y="6196365"/>
            <a:ext cx="3371850" cy="624976"/>
          </a:xfrm>
          <a:prstGeom prst="rect">
            <a:avLst/>
          </a:prstGeom>
        </p:spPr>
      </p:pic>
      <p:sp>
        <p:nvSpPr>
          <p:cNvPr id="44" name="Tekstvak 43">
            <a:extLst>
              <a:ext uri="{FF2B5EF4-FFF2-40B4-BE49-F238E27FC236}">
                <a16:creationId xmlns:a16="http://schemas.microsoft.com/office/drawing/2014/main" id="{93F912EE-DA6D-A046-B227-7D155FF0E74F}"/>
              </a:ext>
            </a:extLst>
          </p:cNvPr>
          <p:cNvSpPr txBox="1"/>
          <p:nvPr/>
        </p:nvSpPr>
        <p:spPr>
          <a:xfrm>
            <a:off x="3162301" y="220984"/>
            <a:ext cx="8799564" cy="584775"/>
          </a:xfrm>
          <a:prstGeom prst="rect">
            <a:avLst/>
          </a:prstGeom>
          <a:noFill/>
        </p:spPr>
        <p:txBody>
          <a:bodyPr wrap="square" rtlCol="0">
            <a:spAutoFit/>
          </a:bodyPr>
          <a:lstStyle/>
          <a:p>
            <a:pPr algn="r"/>
            <a:r>
              <a:rPr lang="nl-NL" sz="3200" dirty="0">
                <a:solidFill>
                  <a:schemeClr val="accent5">
                    <a:lumMod val="50000"/>
                  </a:schemeClr>
                </a:solidFill>
                <a:latin typeface="+mj-lt"/>
                <a:ea typeface="SimSun" panose="02010600030101010101" pitchFamily="2" charset="-122"/>
                <a:cs typeface="Helvetica" charset="0"/>
              </a:rPr>
              <a:t>De aromatische complexiteit van sake</a:t>
            </a:r>
          </a:p>
        </p:txBody>
      </p:sp>
    </p:spTree>
    <p:extLst>
      <p:ext uri="{BB962C8B-B14F-4D97-AF65-F5344CB8AC3E}">
        <p14:creationId xmlns:p14="http://schemas.microsoft.com/office/powerpoint/2010/main" val="341705386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ep 2">
            <a:extLst>
              <a:ext uri="{FF2B5EF4-FFF2-40B4-BE49-F238E27FC236}">
                <a16:creationId xmlns:a16="http://schemas.microsoft.com/office/drawing/2014/main" id="{EE8F348D-F74D-4742-9369-B3640CA10E93}"/>
              </a:ext>
            </a:extLst>
          </p:cNvPr>
          <p:cNvGrpSpPr/>
          <p:nvPr/>
        </p:nvGrpSpPr>
        <p:grpSpPr>
          <a:xfrm>
            <a:off x="1005366" y="1471153"/>
            <a:ext cx="9785566" cy="4150793"/>
            <a:chOff x="116366" y="1458453"/>
            <a:chExt cx="9785566" cy="4150793"/>
          </a:xfrm>
        </p:grpSpPr>
        <p:sp>
          <p:nvSpPr>
            <p:cNvPr id="4" name="Right Arrow 3"/>
            <p:cNvSpPr/>
            <p:nvPr/>
          </p:nvSpPr>
          <p:spPr>
            <a:xfrm>
              <a:off x="1792075" y="2917369"/>
              <a:ext cx="8109857" cy="936173"/>
            </a:xfrm>
            <a:prstGeom prst="rightArrow">
              <a:avLst/>
            </a:prstGeom>
            <a:gradFill flip="none" rotWithShape="1">
              <a:gsLst>
                <a:gs pos="0">
                  <a:schemeClr val="accent1">
                    <a:tint val="66000"/>
                    <a:satMod val="160000"/>
                  </a:schemeClr>
                </a:gs>
                <a:gs pos="100000">
                  <a:srgbClr val="C00000">
                    <a:lumMod val="94000"/>
                    <a:lumOff val="6000"/>
                  </a:srgbClr>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accent5">
                    <a:lumMod val="50000"/>
                  </a:schemeClr>
                </a:solidFill>
                <a:latin typeface="+mj-lt"/>
              </a:endParaRPr>
            </a:p>
          </p:txBody>
        </p:sp>
        <p:sp>
          <p:nvSpPr>
            <p:cNvPr id="5" name="TextBox 4"/>
            <p:cNvSpPr txBox="1"/>
            <p:nvPr/>
          </p:nvSpPr>
          <p:spPr>
            <a:xfrm>
              <a:off x="1788314" y="3200789"/>
              <a:ext cx="7983296" cy="369332"/>
            </a:xfrm>
            <a:prstGeom prst="rect">
              <a:avLst/>
            </a:prstGeom>
            <a:noFill/>
          </p:spPr>
          <p:txBody>
            <a:bodyPr wrap="square" rtlCol="0">
              <a:spAutoFit/>
            </a:bodyPr>
            <a:lstStyle/>
            <a:p>
              <a:r>
                <a:rPr lang="fr-BE" b="1" dirty="0">
                  <a:solidFill>
                    <a:schemeClr val="accent5">
                      <a:lumMod val="50000"/>
                    </a:schemeClr>
                  </a:solidFill>
                  <a:latin typeface="+mj-lt"/>
                </a:rPr>
                <a:t>10°		20°		30°		40°		50°</a:t>
              </a:r>
            </a:p>
          </p:txBody>
        </p:sp>
        <p:sp>
          <p:nvSpPr>
            <p:cNvPr id="6" name="Tekstvak 5"/>
            <p:cNvSpPr txBox="1"/>
            <p:nvPr/>
          </p:nvSpPr>
          <p:spPr>
            <a:xfrm>
              <a:off x="3144197" y="4484804"/>
              <a:ext cx="2702806" cy="646331"/>
            </a:xfrm>
            <a:prstGeom prst="rect">
              <a:avLst/>
            </a:prstGeom>
            <a:ln>
              <a:solidFill>
                <a:srgbClr val="421A64">
                  <a:alpha val="20000"/>
                </a:srgbClr>
              </a:solidFill>
            </a:ln>
          </p:spPr>
          <p:style>
            <a:lnRef idx="2">
              <a:schemeClr val="dk1"/>
            </a:lnRef>
            <a:fillRef idx="1">
              <a:schemeClr val="lt1"/>
            </a:fillRef>
            <a:effectRef idx="0">
              <a:schemeClr val="dk1"/>
            </a:effectRef>
            <a:fontRef idx="minor">
              <a:schemeClr val="dk1"/>
            </a:fontRef>
          </p:style>
          <p:txBody>
            <a:bodyPr wrap="square" rtlCol="0">
              <a:spAutoFit/>
            </a:bodyPr>
            <a:lstStyle/>
            <a:p>
              <a:pPr marL="285750" indent="-285750">
                <a:buClr>
                  <a:srgbClr val="421A64"/>
                </a:buClr>
                <a:buSzPct val="60000"/>
                <a:buFont typeface="Wingdings" charset="2"/>
                <a:buChar char="q"/>
              </a:pPr>
              <a:r>
                <a:rPr lang="nl-NL" dirty="0" err="1">
                  <a:solidFill>
                    <a:schemeClr val="accent5">
                      <a:lumMod val="50000"/>
                    </a:schemeClr>
                  </a:solidFill>
                  <a:latin typeface="+mj-lt"/>
                </a:rPr>
                <a:t>Ginjo</a:t>
              </a:r>
              <a:r>
                <a:rPr lang="nl-NL" dirty="0">
                  <a:solidFill>
                    <a:schemeClr val="accent5">
                      <a:lumMod val="50000"/>
                    </a:schemeClr>
                  </a:solidFill>
                  <a:latin typeface="+mj-lt"/>
                </a:rPr>
                <a:t> sake, omdat dit de </a:t>
              </a:r>
              <a:r>
                <a:rPr lang="nl-NL" dirty="0" err="1">
                  <a:solidFill>
                    <a:schemeClr val="accent5">
                      <a:lumMod val="50000"/>
                    </a:schemeClr>
                  </a:solidFill>
                  <a:latin typeface="+mj-lt"/>
                </a:rPr>
                <a:t>aromas</a:t>
              </a:r>
              <a:r>
                <a:rPr lang="nl-NL" dirty="0">
                  <a:solidFill>
                    <a:schemeClr val="accent5">
                      <a:lumMod val="50000"/>
                    </a:schemeClr>
                  </a:solidFill>
                  <a:latin typeface="+mj-lt"/>
                </a:rPr>
                <a:t> het beste toont</a:t>
              </a:r>
            </a:p>
          </p:txBody>
        </p:sp>
        <p:sp>
          <p:nvSpPr>
            <p:cNvPr id="11" name="Tekstvak 10"/>
            <p:cNvSpPr txBox="1"/>
            <p:nvPr/>
          </p:nvSpPr>
          <p:spPr>
            <a:xfrm>
              <a:off x="975205" y="1510453"/>
              <a:ext cx="3515932" cy="646331"/>
            </a:xfrm>
            <a:prstGeom prst="rect">
              <a:avLst/>
            </a:prstGeom>
            <a:ln>
              <a:solidFill>
                <a:srgbClr val="421A64">
                  <a:alpha val="20000"/>
                </a:srgbClr>
              </a:solidFill>
            </a:ln>
          </p:spPr>
          <p:style>
            <a:lnRef idx="2">
              <a:schemeClr val="dk1"/>
            </a:lnRef>
            <a:fillRef idx="1">
              <a:schemeClr val="lt1"/>
            </a:fillRef>
            <a:effectRef idx="0">
              <a:schemeClr val="dk1"/>
            </a:effectRef>
            <a:fontRef idx="minor">
              <a:schemeClr val="dk1"/>
            </a:fontRef>
          </p:style>
          <p:txBody>
            <a:bodyPr wrap="square" rtlCol="0">
              <a:spAutoFit/>
            </a:bodyPr>
            <a:lstStyle/>
            <a:p>
              <a:pPr marL="285750" indent="-285750">
                <a:buClr>
                  <a:srgbClr val="421A64"/>
                </a:buClr>
                <a:buSzPct val="60000"/>
                <a:buFont typeface="Wingdings" charset="2"/>
                <a:buChar char="q"/>
              </a:pPr>
              <a:r>
                <a:rPr lang="nl-NL" dirty="0">
                  <a:solidFill>
                    <a:schemeClr val="accent5">
                      <a:lumMod val="50000"/>
                    </a:schemeClr>
                  </a:solidFill>
                  <a:latin typeface="+mj-lt"/>
                </a:rPr>
                <a:t>Sparkling sake om de bubbels te bewaren</a:t>
              </a:r>
            </a:p>
          </p:txBody>
        </p:sp>
        <p:sp>
          <p:nvSpPr>
            <p:cNvPr id="12" name="Tekstvak 11"/>
            <p:cNvSpPr txBox="1"/>
            <p:nvPr/>
          </p:nvSpPr>
          <p:spPr>
            <a:xfrm>
              <a:off x="4961815" y="1458453"/>
              <a:ext cx="3515932" cy="646331"/>
            </a:xfrm>
            <a:prstGeom prst="rect">
              <a:avLst/>
            </a:prstGeom>
            <a:ln>
              <a:solidFill>
                <a:srgbClr val="421A64">
                  <a:alpha val="20000"/>
                </a:srgbClr>
              </a:solidFill>
            </a:ln>
          </p:spPr>
          <p:style>
            <a:lnRef idx="2">
              <a:schemeClr val="dk1"/>
            </a:lnRef>
            <a:fillRef idx="1">
              <a:schemeClr val="lt1"/>
            </a:fillRef>
            <a:effectRef idx="0">
              <a:schemeClr val="dk1"/>
            </a:effectRef>
            <a:fontRef idx="minor">
              <a:schemeClr val="dk1"/>
            </a:fontRef>
          </p:style>
          <p:txBody>
            <a:bodyPr wrap="square" rtlCol="0">
              <a:spAutoFit/>
            </a:bodyPr>
            <a:lstStyle/>
            <a:p>
              <a:pPr marL="285750" indent="-285750">
                <a:buClr>
                  <a:srgbClr val="421A64"/>
                </a:buClr>
                <a:buSzPct val="60000"/>
                <a:buFont typeface="Wingdings" charset="2"/>
                <a:buChar char="q"/>
              </a:pPr>
              <a:r>
                <a:rPr lang="nl-NL" dirty="0">
                  <a:solidFill>
                    <a:schemeClr val="accent5">
                      <a:lumMod val="50000"/>
                    </a:schemeClr>
                  </a:solidFill>
                  <a:latin typeface="+mj-lt"/>
                </a:rPr>
                <a:t>De meeste </a:t>
              </a:r>
              <a:r>
                <a:rPr lang="nl-NL" dirty="0" err="1">
                  <a:solidFill>
                    <a:schemeClr val="accent5">
                      <a:lumMod val="50000"/>
                    </a:schemeClr>
                  </a:solidFill>
                  <a:latin typeface="+mj-lt"/>
                </a:rPr>
                <a:t>junmai</a:t>
              </a:r>
              <a:r>
                <a:rPr lang="nl-NL" dirty="0">
                  <a:solidFill>
                    <a:schemeClr val="accent5">
                      <a:lumMod val="50000"/>
                    </a:schemeClr>
                  </a:solidFill>
                  <a:latin typeface="+mj-lt"/>
                </a:rPr>
                <a:t> </a:t>
              </a:r>
              <a:r>
                <a:rPr lang="nl-NL" dirty="0" err="1">
                  <a:solidFill>
                    <a:schemeClr val="accent5">
                      <a:lumMod val="50000"/>
                    </a:schemeClr>
                  </a:solidFill>
                  <a:latin typeface="+mj-lt"/>
                </a:rPr>
                <a:t>sakes</a:t>
              </a:r>
              <a:endParaRPr lang="nl-NL" dirty="0">
                <a:solidFill>
                  <a:schemeClr val="accent5">
                    <a:lumMod val="50000"/>
                  </a:schemeClr>
                </a:solidFill>
                <a:latin typeface="+mj-lt"/>
              </a:endParaRPr>
            </a:p>
            <a:p>
              <a:pPr marL="285750" indent="-285750">
                <a:buClr>
                  <a:srgbClr val="421A64"/>
                </a:buClr>
                <a:buSzPct val="60000"/>
                <a:buFont typeface="Wingdings" charset="2"/>
                <a:buChar char="q"/>
              </a:pPr>
              <a:r>
                <a:rPr lang="nl-NL" dirty="0" err="1">
                  <a:solidFill>
                    <a:schemeClr val="accent5">
                      <a:lumMod val="50000"/>
                    </a:schemeClr>
                  </a:solidFill>
                  <a:latin typeface="+mj-lt"/>
                </a:rPr>
                <a:t>Koshu</a:t>
              </a:r>
              <a:r>
                <a:rPr lang="nl-NL" dirty="0">
                  <a:solidFill>
                    <a:schemeClr val="accent5">
                      <a:lumMod val="50000"/>
                    </a:schemeClr>
                  </a:solidFill>
                  <a:latin typeface="+mj-lt"/>
                </a:rPr>
                <a:t>, verouderde sake</a:t>
              </a:r>
            </a:p>
          </p:txBody>
        </p:sp>
        <p:sp>
          <p:nvSpPr>
            <p:cNvPr id="13" name="Tekstvak 12"/>
            <p:cNvSpPr txBox="1"/>
            <p:nvPr/>
          </p:nvSpPr>
          <p:spPr>
            <a:xfrm>
              <a:off x="6497054" y="4408917"/>
              <a:ext cx="2871536" cy="1200329"/>
            </a:xfrm>
            <a:prstGeom prst="rect">
              <a:avLst/>
            </a:prstGeom>
            <a:ln>
              <a:solidFill>
                <a:srgbClr val="421A64">
                  <a:alpha val="20000"/>
                </a:srgbClr>
              </a:solidFill>
            </a:ln>
          </p:spPr>
          <p:style>
            <a:lnRef idx="2">
              <a:schemeClr val="dk1"/>
            </a:lnRef>
            <a:fillRef idx="1">
              <a:schemeClr val="lt1"/>
            </a:fillRef>
            <a:effectRef idx="0">
              <a:schemeClr val="dk1"/>
            </a:effectRef>
            <a:fontRef idx="minor">
              <a:schemeClr val="dk1"/>
            </a:fontRef>
          </p:style>
          <p:txBody>
            <a:bodyPr wrap="square" rtlCol="0">
              <a:spAutoFit/>
            </a:bodyPr>
            <a:lstStyle/>
            <a:p>
              <a:pPr marL="285750" indent="-285750">
                <a:buClr>
                  <a:srgbClr val="421A64"/>
                </a:buClr>
                <a:buSzPct val="60000"/>
                <a:buFont typeface="Wingdings" charset="2"/>
                <a:buChar char="q"/>
              </a:pPr>
              <a:r>
                <a:rPr lang="nl-NL">
                  <a:solidFill>
                    <a:schemeClr val="accent5">
                      <a:lumMod val="50000"/>
                    </a:schemeClr>
                  </a:solidFill>
                  <a:latin typeface="+mj-lt"/>
                </a:rPr>
                <a:t>Sake rijk in umami</a:t>
              </a:r>
            </a:p>
            <a:p>
              <a:pPr marL="285750" indent="-285750">
                <a:buClr>
                  <a:srgbClr val="421A64"/>
                </a:buClr>
                <a:buSzPct val="60000"/>
                <a:buFont typeface="Wingdings" charset="2"/>
                <a:buChar char="q"/>
              </a:pPr>
              <a:r>
                <a:rPr lang="nl-NL" dirty="0" err="1">
                  <a:solidFill>
                    <a:schemeClr val="accent5">
                      <a:lumMod val="50000"/>
                    </a:schemeClr>
                  </a:solidFill>
                  <a:latin typeface="+mj-lt"/>
                </a:rPr>
                <a:t>Lactische</a:t>
              </a:r>
              <a:r>
                <a:rPr lang="nl-NL" dirty="0">
                  <a:solidFill>
                    <a:schemeClr val="accent5">
                      <a:lumMod val="50000"/>
                    </a:schemeClr>
                  </a:solidFill>
                  <a:latin typeface="+mj-lt"/>
                </a:rPr>
                <a:t> toetsen</a:t>
              </a:r>
            </a:p>
            <a:p>
              <a:pPr marL="285750" indent="-285750">
                <a:buClr>
                  <a:srgbClr val="421A64"/>
                </a:buClr>
                <a:buSzPct val="60000"/>
                <a:buFont typeface="Wingdings" charset="2"/>
                <a:buChar char="q"/>
              </a:pPr>
              <a:r>
                <a:rPr lang="nl-NL" dirty="0" err="1">
                  <a:solidFill>
                    <a:schemeClr val="accent5">
                      <a:lumMod val="50000"/>
                    </a:schemeClr>
                  </a:solidFill>
                  <a:latin typeface="+mj-lt"/>
                </a:rPr>
                <a:t>Yamahai</a:t>
              </a:r>
              <a:r>
                <a:rPr lang="nl-NL" dirty="0">
                  <a:solidFill>
                    <a:schemeClr val="accent5">
                      <a:lumMod val="50000"/>
                    </a:schemeClr>
                  </a:solidFill>
                  <a:latin typeface="+mj-lt"/>
                </a:rPr>
                <a:t> of </a:t>
              </a:r>
              <a:r>
                <a:rPr lang="nl-NL" dirty="0" err="1">
                  <a:solidFill>
                    <a:schemeClr val="accent5">
                      <a:lumMod val="50000"/>
                    </a:schemeClr>
                  </a:solidFill>
                  <a:latin typeface="+mj-lt"/>
                </a:rPr>
                <a:t>Kimoto</a:t>
              </a:r>
              <a:r>
                <a:rPr lang="nl-NL" dirty="0">
                  <a:solidFill>
                    <a:schemeClr val="accent5">
                      <a:lumMod val="50000"/>
                    </a:schemeClr>
                  </a:solidFill>
                  <a:latin typeface="+mj-lt"/>
                </a:rPr>
                <a:t> sake</a:t>
              </a:r>
            </a:p>
            <a:p>
              <a:pPr marL="285750" indent="-285750">
                <a:buClr>
                  <a:srgbClr val="421A64"/>
                </a:buClr>
                <a:buSzPct val="60000"/>
                <a:buFont typeface="Wingdings" charset="2"/>
                <a:buChar char="q"/>
              </a:pPr>
              <a:r>
                <a:rPr lang="nl-NL" dirty="0" err="1">
                  <a:solidFill>
                    <a:schemeClr val="accent5">
                      <a:lumMod val="50000"/>
                    </a:schemeClr>
                  </a:solidFill>
                  <a:latin typeface="+mj-lt"/>
                </a:rPr>
                <a:t>Honjozo</a:t>
              </a:r>
              <a:endParaRPr lang="nl-NL" dirty="0">
                <a:solidFill>
                  <a:schemeClr val="accent5">
                    <a:lumMod val="50000"/>
                  </a:schemeClr>
                </a:solidFill>
                <a:latin typeface="+mj-lt"/>
              </a:endParaRPr>
            </a:p>
          </p:txBody>
        </p:sp>
        <p:cxnSp>
          <p:nvCxnSpPr>
            <p:cNvPr id="10" name="Rechte verbindingslijn met pijl 9"/>
            <p:cNvCxnSpPr/>
            <p:nvPr/>
          </p:nvCxnSpPr>
          <p:spPr>
            <a:xfrm>
              <a:off x="1973179" y="2160880"/>
              <a:ext cx="0" cy="998503"/>
            </a:xfrm>
            <a:prstGeom prst="straightConnector1">
              <a:avLst/>
            </a:prstGeom>
            <a:ln>
              <a:solidFill>
                <a:srgbClr val="421A64">
                  <a:alpha val="20000"/>
                </a:srgbClr>
              </a:solidFill>
              <a:tailEnd type="triangle"/>
            </a:ln>
          </p:spPr>
          <p:style>
            <a:lnRef idx="1">
              <a:schemeClr val="accent1"/>
            </a:lnRef>
            <a:fillRef idx="0">
              <a:schemeClr val="accent1"/>
            </a:fillRef>
            <a:effectRef idx="0">
              <a:schemeClr val="accent1"/>
            </a:effectRef>
            <a:fontRef idx="minor">
              <a:schemeClr val="tx1"/>
            </a:fontRef>
          </p:style>
        </p:cxnSp>
        <p:cxnSp>
          <p:nvCxnSpPr>
            <p:cNvPr id="16" name="Rechte verbindingslijn met pijl 15"/>
            <p:cNvCxnSpPr/>
            <p:nvPr/>
          </p:nvCxnSpPr>
          <p:spPr>
            <a:xfrm flipV="1">
              <a:off x="3801979" y="3610903"/>
              <a:ext cx="0" cy="856961"/>
            </a:xfrm>
            <a:prstGeom prst="straightConnector1">
              <a:avLst/>
            </a:prstGeom>
            <a:ln>
              <a:solidFill>
                <a:srgbClr val="421A64">
                  <a:alpha val="20000"/>
                </a:srgbClr>
              </a:solidFill>
              <a:tailEnd type="triangle"/>
            </a:ln>
          </p:spPr>
          <p:style>
            <a:lnRef idx="1">
              <a:schemeClr val="accent1"/>
            </a:lnRef>
            <a:fillRef idx="0">
              <a:schemeClr val="accent1"/>
            </a:fillRef>
            <a:effectRef idx="0">
              <a:schemeClr val="accent1"/>
            </a:effectRef>
            <a:fontRef idx="minor">
              <a:schemeClr val="tx1"/>
            </a:fontRef>
          </p:style>
        </p:cxnSp>
        <p:sp>
          <p:nvSpPr>
            <p:cNvPr id="19" name="Tekstvak 18"/>
            <p:cNvSpPr txBox="1"/>
            <p:nvPr/>
          </p:nvSpPr>
          <p:spPr>
            <a:xfrm>
              <a:off x="116366" y="4467864"/>
              <a:ext cx="2702806" cy="646331"/>
            </a:xfrm>
            <a:prstGeom prst="rect">
              <a:avLst/>
            </a:prstGeom>
            <a:ln>
              <a:solidFill>
                <a:srgbClr val="421A64">
                  <a:alpha val="20000"/>
                </a:srgbClr>
              </a:solidFill>
            </a:ln>
          </p:spPr>
          <p:style>
            <a:lnRef idx="2">
              <a:schemeClr val="dk1"/>
            </a:lnRef>
            <a:fillRef idx="1">
              <a:schemeClr val="lt1"/>
            </a:fillRef>
            <a:effectRef idx="0">
              <a:schemeClr val="dk1"/>
            </a:effectRef>
            <a:fontRef idx="minor">
              <a:schemeClr val="dk1"/>
            </a:fontRef>
          </p:style>
          <p:txBody>
            <a:bodyPr wrap="square" rtlCol="0">
              <a:spAutoFit/>
            </a:bodyPr>
            <a:lstStyle/>
            <a:p>
              <a:pPr marL="285750" indent="-285750">
                <a:buClr>
                  <a:srgbClr val="421A64"/>
                </a:buClr>
                <a:buSzPct val="60000"/>
                <a:buFont typeface="Wingdings" charset="2"/>
                <a:buChar char="q"/>
              </a:pPr>
              <a:r>
                <a:rPr lang="nl-NL" dirty="0">
                  <a:solidFill>
                    <a:schemeClr val="accent5">
                      <a:lumMod val="50000"/>
                    </a:schemeClr>
                  </a:solidFill>
                  <a:latin typeface="+mj-lt"/>
                </a:rPr>
                <a:t>Namazake om de frisheid te bewaren</a:t>
              </a:r>
            </a:p>
          </p:txBody>
        </p:sp>
        <p:cxnSp>
          <p:nvCxnSpPr>
            <p:cNvPr id="20" name="Rechte verbindingslijn met pijl 19"/>
            <p:cNvCxnSpPr/>
            <p:nvPr/>
          </p:nvCxnSpPr>
          <p:spPr>
            <a:xfrm flipV="1">
              <a:off x="2660982" y="3627843"/>
              <a:ext cx="0" cy="856961"/>
            </a:xfrm>
            <a:prstGeom prst="straightConnector1">
              <a:avLst/>
            </a:prstGeom>
            <a:ln>
              <a:solidFill>
                <a:srgbClr val="421A64">
                  <a:alpha val="20000"/>
                </a:srgbClr>
              </a:solidFill>
              <a:tailEnd type="triangle"/>
            </a:ln>
          </p:spPr>
          <p:style>
            <a:lnRef idx="1">
              <a:schemeClr val="accent1"/>
            </a:lnRef>
            <a:fillRef idx="0">
              <a:schemeClr val="accent1"/>
            </a:fillRef>
            <a:effectRef idx="0">
              <a:schemeClr val="accent1"/>
            </a:effectRef>
            <a:fontRef idx="minor">
              <a:schemeClr val="tx1"/>
            </a:fontRef>
          </p:style>
        </p:cxnSp>
        <p:cxnSp>
          <p:nvCxnSpPr>
            <p:cNvPr id="21" name="Rechte verbindingslijn met pijl 20"/>
            <p:cNvCxnSpPr/>
            <p:nvPr/>
          </p:nvCxnSpPr>
          <p:spPr>
            <a:xfrm flipH="1" flipV="1">
              <a:off x="8829172" y="3591175"/>
              <a:ext cx="10028" cy="807936"/>
            </a:xfrm>
            <a:prstGeom prst="straightConnector1">
              <a:avLst/>
            </a:prstGeom>
            <a:ln>
              <a:solidFill>
                <a:srgbClr val="421A64">
                  <a:alpha val="20000"/>
                </a:srgbClr>
              </a:solidFill>
              <a:tailEnd type="triangle"/>
            </a:ln>
          </p:spPr>
          <p:style>
            <a:lnRef idx="1">
              <a:schemeClr val="accent1"/>
            </a:lnRef>
            <a:fillRef idx="0">
              <a:schemeClr val="accent1"/>
            </a:fillRef>
            <a:effectRef idx="0">
              <a:schemeClr val="accent1"/>
            </a:effectRef>
            <a:fontRef idx="minor">
              <a:schemeClr val="tx1"/>
            </a:fontRef>
          </p:style>
        </p:cxnSp>
        <p:cxnSp>
          <p:nvCxnSpPr>
            <p:cNvPr id="25" name="Rechte verbindingslijn met pijl 24"/>
            <p:cNvCxnSpPr/>
            <p:nvPr/>
          </p:nvCxnSpPr>
          <p:spPr>
            <a:xfrm>
              <a:off x="5779962" y="2104784"/>
              <a:ext cx="0" cy="998503"/>
            </a:xfrm>
            <a:prstGeom prst="straightConnector1">
              <a:avLst/>
            </a:prstGeom>
            <a:ln>
              <a:solidFill>
                <a:srgbClr val="421A64">
                  <a:alpha val="20000"/>
                </a:srgbClr>
              </a:solidFill>
              <a:tailEnd type="triangle"/>
            </a:ln>
          </p:spPr>
          <p:style>
            <a:lnRef idx="1">
              <a:schemeClr val="accent1"/>
            </a:lnRef>
            <a:fillRef idx="0">
              <a:schemeClr val="accent1"/>
            </a:fillRef>
            <a:effectRef idx="0">
              <a:schemeClr val="accent1"/>
            </a:effectRef>
            <a:fontRef idx="minor">
              <a:schemeClr val="tx1"/>
            </a:fontRef>
          </p:style>
        </p:cxnSp>
      </p:grpSp>
      <p:sp>
        <p:nvSpPr>
          <p:cNvPr id="22" name="Tekstvak 21">
            <a:extLst>
              <a:ext uri="{FF2B5EF4-FFF2-40B4-BE49-F238E27FC236}">
                <a16:creationId xmlns:a16="http://schemas.microsoft.com/office/drawing/2014/main" id="{FF421564-A149-E949-8491-E4317350F658}"/>
              </a:ext>
            </a:extLst>
          </p:cNvPr>
          <p:cNvSpPr txBox="1"/>
          <p:nvPr/>
        </p:nvSpPr>
        <p:spPr>
          <a:xfrm>
            <a:off x="3988969" y="155423"/>
            <a:ext cx="7833195" cy="584775"/>
          </a:xfrm>
          <a:prstGeom prst="rect">
            <a:avLst/>
          </a:prstGeom>
          <a:noFill/>
        </p:spPr>
        <p:txBody>
          <a:bodyPr wrap="square" rtlCol="0">
            <a:spAutoFit/>
          </a:bodyPr>
          <a:lstStyle/>
          <a:p>
            <a:pPr algn="r"/>
            <a:r>
              <a:rPr lang="nl-NL" sz="3200" dirty="0">
                <a:solidFill>
                  <a:schemeClr val="accent5">
                    <a:lumMod val="50000"/>
                  </a:schemeClr>
                </a:solidFill>
                <a:latin typeface="+mj-lt"/>
                <a:ea typeface="SimSun" panose="02010600030101010101" pitchFamily="2" charset="-122"/>
                <a:cs typeface="Helvetica" charset="0"/>
              </a:rPr>
              <a:t>De context van sake: van aperitief tot digestief</a:t>
            </a:r>
          </a:p>
        </p:txBody>
      </p:sp>
      <p:pic>
        <p:nvPicPr>
          <p:cNvPr id="23" name="Afbeelding 22">
            <a:extLst>
              <a:ext uri="{FF2B5EF4-FFF2-40B4-BE49-F238E27FC236}">
                <a16:creationId xmlns:a16="http://schemas.microsoft.com/office/drawing/2014/main" id="{ED191D2F-11DE-8F45-B9D7-AC72AF7A2CAF}"/>
              </a:ext>
            </a:extLst>
          </p:cNvPr>
          <p:cNvPicPr>
            <a:picLocks noChangeAspect="1"/>
          </p:cNvPicPr>
          <p:nvPr/>
        </p:nvPicPr>
        <p:blipFill>
          <a:blip r:embed="rId3"/>
          <a:stretch>
            <a:fillRect/>
          </a:stretch>
        </p:blipFill>
        <p:spPr>
          <a:xfrm>
            <a:off x="100013" y="6196365"/>
            <a:ext cx="3371850" cy="624976"/>
          </a:xfrm>
          <a:prstGeom prst="rect">
            <a:avLst/>
          </a:prstGeom>
        </p:spPr>
      </p:pic>
    </p:spTree>
    <p:extLst>
      <p:ext uri="{BB962C8B-B14F-4D97-AF65-F5344CB8AC3E}">
        <p14:creationId xmlns:p14="http://schemas.microsoft.com/office/powerpoint/2010/main" val="11968070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Afbeelding 9">
            <a:extLst>
              <a:ext uri="{FF2B5EF4-FFF2-40B4-BE49-F238E27FC236}">
                <a16:creationId xmlns:a16="http://schemas.microsoft.com/office/drawing/2014/main" id="{8B5EF69C-C3AF-6948-A724-B04B0E35B3C3}"/>
              </a:ext>
            </a:extLst>
          </p:cNvPr>
          <p:cNvPicPr>
            <a:picLocks noChangeAspect="1"/>
          </p:cNvPicPr>
          <p:nvPr/>
        </p:nvPicPr>
        <p:blipFill>
          <a:blip r:embed="rId3"/>
          <a:stretch>
            <a:fillRect/>
          </a:stretch>
        </p:blipFill>
        <p:spPr>
          <a:xfrm>
            <a:off x="100013" y="6196365"/>
            <a:ext cx="3371850" cy="624976"/>
          </a:xfrm>
          <a:prstGeom prst="rect">
            <a:avLst/>
          </a:prstGeom>
        </p:spPr>
      </p:pic>
      <p:sp>
        <p:nvSpPr>
          <p:cNvPr id="12" name="Tekstvak 11">
            <a:extLst>
              <a:ext uri="{FF2B5EF4-FFF2-40B4-BE49-F238E27FC236}">
                <a16:creationId xmlns:a16="http://schemas.microsoft.com/office/drawing/2014/main" id="{8A600639-1E83-DB4D-A584-63AC97C1FD6D}"/>
              </a:ext>
            </a:extLst>
          </p:cNvPr>
          <p:cNvSpPr txBox="1"/>
          <p:nvPr/>
        </p:nvSpPr>
        <p:spPr>
          <a:xfrm>
            <a:off x="3988969" y="155423"/>
            <a:ext cx="7833195" cy="584775"/>
          </a:xfrm>
          <a:prstGeom prst="rect">
            <a:avLst/>
          </a:prstGeom>
          <a:noFill/>
        </p:spPr>
        <p:txBody>
          <a:bodyPr wrap="square" rtlCol="0">
            <a:spAutoFit/>
          </a:bodyPr>
          <a:lstStyle/>
          <a:p>
            <a:pPr algn="r"/>
            <a:r>
              <a:rPr lang="nl-NL" sz="3200" dirty="0" err="1">
                <a:solidFill>
                  <a:schemeClr val="accent5">
                    <a:lumMod val="75000"/>
                  </a:schemeClr>
                </a:solidFill>
                <a:latin typeface="+mj-lt"/>
                <a:ea typeface="SimSun" panose="02010600030101010101" pitchFamily="2" charset="-122"/>
                <a:cs typeface="Helvetica" charset="0"/>
              </a:rPr>
              <a:t>Dewazakura</a:t>
            </a:r>
            <a:r>
              <a:rPr lang="nl-NL" sz="3200" dirty="0">
                <a:solidFill>
                  <a:schemeClr val="accent5">
                    <a:lumMod val="75000"/>
                  </a:schemeClr>
                </a:solidFill>
                <a:latin typeface="+mj-lt"/>
                <a:ea typeface="SimSun" panose="02010600030101010101" pitchFamily="2" charset="-122"/>
                <a:cs typeface="Helvetica" charset="0"/>
              </a:rPr>
              <a:t> – </a:t>
            </a:r>
            <a:r>
              <a:rPr lang="nl-NL" sz="3200" dirty="0" err="1">
                <a:solidFill>
                  <a:schemeClr val="accent5">
                    <a:lumMod val="75000"/>
                  </a:schemeClr>
                </a:solidFill>
                <a:latin typeface="+mj-lt"/>
                <a:ea typeface="SimSun" panose="02010600030101010101" pitchFamily="2" charset="-122"/>
                <a:cs typeface="Helvetica" charset="0"/>
              </a:rPr>
              <a:t>Dewa</a:t>
            </a:r>
            <a:r>
              <a:rPr lang="nl-NL" sz="3200" dirty="0">
                <a:solidFill>
                  <a:schemeClr val="accent5">
                    <a:lumMod val="75000"/>
                  </a:schemeClr>
                </a:solidFill>
                <a:latin typeface="+mj-lt"/>
                <a:ea typeface="SimSun" panose="02010600030101010101" pitchFamily="2" charset="-122"/>
                <a:cs typeface="Helvetica" charset="0"/>
              </a:rPr>
              <a:t> San San</a:t>
            </a:r>
          </a:p>
        </p:txBody>
      </p:sp>
      <p:graphicFrame>
        <p:nvGraphicFramePr>
          <p:cNvPr id="7" name="Tabel 6">
            <a:extLst>
              <a:ext uri="{FF2B5EF4-FFF2-40B4-BE49-F238E27FC236}">
                <a16:creationId xmlns:a16="http://schemas.microsoft.com/office/drawing/2014/main" id="{4AF5556E-4CE2-E549-A807-0404D1C1CF5B}"/>
              </a:ext>
            </a:extLst>
          </p:cNvPr>
          <p:cNvGraphicFramePr>
            <a:graphicFrameLocks noGrp="1"/>
          </p:cNvGraphicFramePr>
          <p:nvPr/>
        </p:nvGraphicFramePr>
        <p:xfrm>
          <a:off x="4762316" y="1361506"/>
          <a:ext cx="7059848" cy="5147347"/>
        </p:xfrm>
        <a:graphic>
          <a:graphicData uri="http://schemas.openxmlformats.org/drawingml/2006/table">
            <a:tbl>
              <a:tblPr firstRow="1" bandRow="1">
                <a:tableStyleId>{2D5ABB26-0587-4C30-8999-92F81FD0307C}</a:tableStyleId>
              </a:tblPr>
              <a:tblGrid>
                <a:gridCol w="2353283">
                  <a:extLst>
                    <a:ext uri="{9D8B030D-6E8A-4147-A177-3AD203B41FA5}">
                      <a16:colId xmlns:a16="http://schemas.microsoft.com/office/drawing/2014/main" val="2044004422"/>
                    </a:ext>
                  </a:extLst>
                </a:gridCol>
                <a:gridCol w="437563">
                  <a:extLst>
                    <a:ext uri="{9D8B030D-6E8A-4147-A177-3AD203B41FA5}">
                      <a16:colId xmlns:a16="http://schemas.microsoft.com/office/drawing/2014/main" val="2634065927"/>
                    </a:ext>
                  </a:extLst>
                </a:gridCol>
                <a:gridCol w="4269002">
                  <a:extLst>
                    <a:ext uri="{9D8B030D-6E8A-4147-A177-3AD203B41FA5}">
                      <a16:colId xmlns:a16="http://schemas.microsoft.com/office/drawing/2014/main" val="1426559370"/>
                    </a:ext>
                  </a:extLst>
                </a:gridCol>
              </a:tblGrid>
              <a:tr h="502298">
                <a:tc>
                  <a:txBody>
                    <a:bodyPr/>
                    <a:lstStyle/>
                    <a:p>
                      <a:r>
                        <a:rPr lang="nl-BE" i="1" dirty="0">
                          <a:solidFill>
                            <a:schemeClr val="accent5">
                              <a:lumMod val="50000"/>
                            </a:schemeClr>
                          </a:solidFill>
                          <a:latin typeface="+mj-lt"/>
                        </a:rPr>
                        <a:t>Categorie</a:t>
                      </a:r>
                    </a:p>
                  </a:txBody>
                  <a:tcPr/>
                </a:tc>
                <a:tc>
                  <a:txBody>
                    <a:bodyPr/>
                    <a:lstStyle/>
                    <a:p>
                      <a:endParaRPr lang="nl-BE">
                        <a:solidFill>
                          <a:schemeClr val="accent5">
                            <a:lumMod val="50000"/>
                          </a:schemeClr>
                        </a:solidFill>
                        <a:latin typeface="+mj-lt"/>
                      </a:endParaRPr>
                    </a:p>
                  </a:txBody>
                  <a:tcPr/>
                </a:tc>
                <a:tc>
                  <a:txBody>
                    <a:bodyPr/>
                    <a:lstStyle/>
                    <a:p>
                      <a:r>
                        <a:rPr lang="nl-BE" dirty="0">
                          <a:solidFill>
                            <a:schemeClr val="accent5">
                              <a:lumMod val="50000"/>
                            </a:schemeClr>
                          </a:solidFill>
                          <a:latin typeface="+mj-lt"/>
                        </a:rPr>
                        <a:t>Junmai Ginjo</a:t>
                      </a:r>
                    </a:p>
                  </a:txBody>
                  <a:tcPr/>
                </a:tc>
                <a:extLst>
                  <a:ext uri="{0D108BD9-81ED-4DB2-BD59-A6C34878D82A}">
                    <a16:rowId xmlns:a16="http://schemas.microsoft.com/office/drawing/2014/main" val="1366709317"/>
                  </a:ext>
                </a:extLst>
              </a:tr>
              <a:tr h="502298">
                <a:tc>
                  <a:txBody>
                    <a:bodyPr/>
                    <a:lstStyle/>
                    <a:p>
                      <a:r>
                        <a:rPr lang="nl-BE" i="1" dirty="0">
                          <a:solidFill>
                            <a:schemeClr val="accent5">
                              <a:lumMod val="50000"/>
                            </a:schemeClr>
                          </a:solidFill>
                          <a:latin typeface="+mj-lt"/>
                        </a:rPr>
                        <a:t>Rijst</a:t>
                      </a:r>
                    </a:p>
                  </a:txBody>
                  <a:tcPr/>
                </a:tc>
                <a:tc>
                  <a:txBody>
                    <a:bodyPr/>
                    <a:lstStyle/>
                    <a:p>
                      <a:endParaRPr lang="nl-BE">
                        <a:solidFill>
                          <a:schemeClr val="accent5">
                            <a:lumMod val="50000"/>
                          </a:schemeClr>
                        </a:solidFill>
                        <a:latin typeface="+mj-lt"/>
                      </a:endParaRPr>
                    </a:p>
                  </a:txBody>
                  <a:tcPr/>
                </a:tc>
                <a:tc>
                  <a:txBody>
                    <a:bodyPr/>
                    <a:lstStyle/>
                    <a:p>
                      <a:r>
                        <a:rPr lang="nl-BE" dirty="0">
                          <a:solidFill>
                            <a:schemeClr val="accent5">
                              <a:lumMod val="50000"/>
                            </a:schemeClr>
                          </a:solidFill>
                          <a:latin typeface="+mj-lt"/>
                        </a:rPr>
                        <a:t>Dewa San San</a:t>
                      </a:r>
                    </a:p>
                  </a:txBody>
                  <a:tcPr/>
                </a:tc>
                <a:extLst>
                  <a:ext uri="{0D108BD9-81ED-4DB2-BD59-A6C34878D82A}">
                    <a16:rowId xmlns:a16="http://schemas.microsoft.com/office/drawing/2014/main" val="3942239402"/>
                  </a:ext>
                </a:extLst>
              </a:tr>
              <a:tr h="502298">
                <a:tc>
                  <a:txBody>
                    <a:bodyPr/>
                    <a:lstStyle/>
                    <a:p>
                      <a:r>
                        <a:rPr lang="nl-BE" i="1" dirty="0">
                          <a:solidFill>
                            <a:schemeClr val="accent5">
                              <a:lumMod val="50000"/>
                            </a:schemeClr>
                          </a:solidFill>
                          <a:latin typeface="+mj-lt"/>
                        </a:rPr>
                        <a:t>Polijstgraad</a:t>
                      </a:r>
                    </a:p>
                  </a:txBody>
                  <a:tcPr/>
                </a:tc>
                <a:tc>
                  <a:txBody>
                    <a:bodyPr/>
                    <a:lstStyle/>
                    <a:p>
                      <a:endParaRPr lang="nl-BE" dirty="0">
                        <a:solidFill>
                          <a:schemeClr val="accent5">
                            <a:lumMod val="50000"/>
                          </a:schemeClr>
                        </a:solidFill>
                        <a:latin typeface="+mj-lt"/>
                      </a:endParaRPr>
                    </a:p>
                  </a:txBody>
                  <a:tcPr/>
                </a:tc>
                <a:tc>
                  <a:txBody>
                    <a:bodyPr/>
                    <a:lstStyle/>
                    <a:p>
                      <a:r>
                        <a:rPr lang="nl-BE" dirty="0">
                          <a:solidFill>
                            <a:schemeClr val="accent5">
                              <a:lumMod val="50000"/>
                            </a:schemeClr>
                          </a:solidFill>
                          <a:latin typeface="+mj-lt"/>
                        </a:rPr>
                        <a:t>50%</a:t>
                      </a:r>
                    </a:p>
                  </a:txBody>
                  <a:tcPr/>
                </a:tc>
                <a:extLst>
                  <a:ext uri="{0D108BD9-81ED-4DB2-BD59-A6C34878D82A}">
                    <a16:rowId xmlns:a16="http://schemas.microsoft.com/office/drawing/2014/main" val="1825989059"/>
                  </a:ext>
                </a:extLst>
              </a:tr>
              <a:tr h="502298">
                <a:tc>
                  <a:txBody>
                    <a:bodyPr/>
                    <a:lstStyle/>
                    <a:p>
                      <a:r>
                        <a:rPr lang="nl-BE" i="1" dirty="0">
                          <a:solidFill>
                            <a:schemeClr val="accent5">
                              <a:lumMod val="50000"/>
                            </a:schemeClr>
                          </a:solidFill>
                          <a:latin typeface="+mj-lt"/>
                        </a:rPr>
                        <a:t>Stijl</a:t>
                      </a:r>
                    </a:p>
                  </a:txBody>
                  <a:tcPr/>
                </a:tc>
                <a:tc>
                  <a:txBody>
                    <a:bodyPr/>
                    <a:lstStyle/>
                    <a:p>
                      <a:endParaRPr lang="nl-BE">
                        <a:solidFill>
                          <a:schemeClr val="accent5">
                            <a:lumMod val="50000"/>
                          </a:schemeClr>
                        </a:solidFill>
                        <a:latin typeface="+mj-lt"/>
                      </a:endParaRPr>
                    </a:p>
                  </a:txBody>
                  <a:tcPr/>
                </a:tc>
                <a:tc>
                  <a:txBody>
                    <a:bodyPr/>
                    <a:lstStyle/>
                    <a:p>
                      <a:r>
                        <a:rPr lang="nl-BE" dirty="0">
                          <a:solidFill>
                            <a:schemeClr val="accent5">
                              <a:lumMod val="50000"/>
                            </a:schemeClr>
                          </a:solidFill>
                          <a:latin typeface="+mj-lt"/>
                        </a:rPr>
                        <a:t>Fris &amp; gefocust</a:t>
                      </a:r>
                    </a:p>
                  </a:txBody>
                  <a:tcPr/>
                </a:tc>
                <a:extLst>
                  <a:ext uri="{0D108BD9-81ED-4DB2-BD59-A6C34878D82A}">
                    <a16:rowId xmlns:a16="http://schemas.microsoft.com/office/drawing/2014/main" val="1602721751"/>
                  </a:ext>
                </a:extLst>
              </a:tr>
              <a:tr h="3138155">
                <a:tc>
                  <a:txBody>
                    <a:bodyPr/>
                    <a:lstStyle/>
                    <a:p>
                      <a:r>
                        <a:rPr lang="nl-BE" i="1" dirty="0">
                          <a:solidFill>
                            <a:schemeClr val="accent5">
                              <a:lumMod val="50000"/>
                            </a:schemeClr>
                          </a:solidFill>
                          <a:latin typeface="+mj-lt"/>
                        </a:rPr>
                        <a:t>Beschrijving</a:t>
                      </a:r>
                    </a:p>
                  </a:txBody>
                  <a:tcPr/>
                </a:tc>
                <a:tc>
                  <a:txBody>
                    <a:bodyPr/>
                    <a:lstStyle/>
                    <a:p>
                      <a:endParaRPr lang="nl-BE">
                        <a:solidFill>
                          <a:schemeClr val="accent5">
                            <a:lumMod val="50000"/>
                          </a:schemeClr>
                        </a:solidFill>
                        <a:latin typeface="+mj-lt"/>
                      </a:endParaRPr>
                    </a:p>
                  </a:txBody>
                  <a:tcPr/>
                </a:tc>
                <a:tc>
                  <a:txBody>
                    <a:bodyPr/>
                    <a:lstStyle/>
                    <a:p>
                      <a:pPr marL="0" algn="just" defTabSz="914400" rtl="0" eaLnBrk="1" latinLnBrk="0" hangingPunct="1"/>
                      <a:r>
                        <a:rPr lang="nl-NL" sz="1800" kern="1200" dirty="0" err="1">
                          <a:solidFill>
                            <a:schemeClr val="accent5">
                              <a:lumMod val="50000"/>
                            </a:schemeClr>
                          </a:solidFill>
                          <a:latin typeface="+mj-lt"/>
                          <a:ea typeface="+mn-ea"/>
                          <a:cs typeface="+mn-cs"/>
                        </a:rPr>
                        <a:t>Yamagata</a:t>
                      </a:r>
                      <a:r>
                        <a:rPr lang="nl-NL" sz="1800" kern="1200" dirty="0">
                          <a:solidFill>
                            <a:schemeClr val="accent5">
                              <a:lumMod val="50000"/>
                            </a:schemeClr>
                          </a:solidFill>
                          <a:latin typeface="+mj-lt"/>
                          <a:ea typeface="+mn-ea"/>
                          <a:cs typeface="+mn-cs"/>
                        </a:rPr>
                        <a:t> prefectuur is één van de eerste erkende oorsprongsbenamingen voor sake, met de nadruk op zachtheid en helderheid. Deze </a:t>
                      </a:r>
                      <a:r>
                        <a:rPr lang="nl-NL" sz="1800" kern="1200" dirty="0" err="1">
                          <a:solidFill>
                            <a:schemeClr val="accent5">
                              <a:lumMod val="50000"/>
                            </a:schemeClr>
                          </a:solidFill>
                          <a:latin typeface="+mj-lt"/>
                          <a:ea typeface="+mn-ea"/>
                          <a:cs typeface="+mn-cs"/>
                        </a:rPr>
                        <a:t>Dewa</a:t>
                      </a:r>
                      <a:r>
                        <a:rPr lang="nl-NL" sz="1800" kern="1200" dirty="0">
                          <a:solidFill>
                            <a:schemeClr val="accent5">
                              <a:lumMod val="50000"/>
                            </a:schemeClr>
                          </a:solidFill>
                          <a:latin typeface="+mj-lt"/>
                          <a:ea typeface="+mn-ea"/>
                          <a:cs typeface="+mn-cs"/>
                        </a:rPr>
                        <a:t> San San is hier een mooi voorbeeld van: gefocust, recht en puur.</a:t>
                      </a:r>
                    </a:p>
                  </a:txBody>
                  <a:tcPr/>
                </a:tc>
                <a:extLst>
                  <a:ext uri="{0D108BD9-81ED-4DB2-BD59-A6C34878D82A}">
                    <a16:rowId xmlns:a16="http://schemas.microsoft.com/office/drawing/2014/main" val="1410323312"/>
                  </a:ext>
                </a:extLst>
              </a:tr>
            </a:tbl>
          </a:graphicData>
        </a:graphic>
      </p:graphicFrame>
      <p:pic>
        <p:nvPicPr>
          <p:cNvPr id="3" name="Afbeelding 2">
            <a:extLst>
              <a:ext uri="{FF2B5EF4-FFF2-40B4-BE49-F238E27FC236}">
                <a16:creationId xmlns:a16="http://schemas.microsoft.com/office/drawing/2014/main" id="{F6CD9D5D-2BF5-9D49-BC9F-0F3761FD233C}"/>
              </a:ext>
            </a:extLst>
          </p:cNvPr>
          <p:cNvPicPr>
            <a:picLocks noChangeAspect="1"/>
          </p:cNvPicPr>
          <p:nvPr/>
        </p:nvPicPr>
        <p:blipFill>
          <a:blip r:embed="rId4"/>
          <a:stretch>
            <a:fillRect/>
          </a:stretch>
        </p:blipFill>
        <p:spPr>
          <a:xfrm>
            <a:off x="667226" y="943110"/>
            <a:ext cx="3321743" cy="4428990"/>
          </a:xfrm>
          <a:prstGeom prst="rect">
            <a:avLst/>
          </a:prstGeom>
        </p:spPr>
      </p:pic>
    </p:spTree>
    <p:extLst>
      <p:ext uri="{BB962C8B-B14F-4D97-AF65-F5344CB8AC3E}">
        <p14:creationId xmlns:p14="http://schemas.microsoft.com/office/powerpoint/2010/main" val="343075368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vak 3"/>
          <p:cNvSpPr txBox="1"/>
          <p:nvPr/>
        </p:nvSpPr>
        <p:spPr>
          <a:xfrm>
            <a:off x="614629" y="1467131"/>
            <a:ext cx="4693971" cy="4524315"/>
          </a:xfrm>
          <a:prstGeom prst="rect">
            <a:avLst/>
          </a:prstGeom>
          <a:noFill/>
        </p:spPr>
        <p:txBody>
          <a:bodyPr wrap="square" rtlCol="0">
            <a:spAutoFit/>
          </a:bodyPr>
          <a:lstStyle/>
          <a:p>
            <a:pPr marL="285750" indent="-285750">
              <a:buClr>
                <a:srgbClr val="421A64"/>
              </a:buClr>
              <a:buSzPct val="60000"/>
              <a:buFont typeface="Wingdings" charset="2"/>
              <a:buChar char="q"/>
            </a:pPr>
            <a:r>
              <a:rPr lang="nl-NL" b="1" dirty="0">
                <a:solidFill>
                  <a:schemeClr val="accent5">
                    <a:lumMod val="50000"/>
                  </a:schemeClr>
                </a:solidFill>
                <a:latin typeface="+mj-lt"/>
              </a:rPr>
              <a:t>Het premiumsegment van de markt</a:t>
            </a:r>
          </a:p>
          <a:p>
            <a:pPr marL="742950" lvl="1" indent="-285750">
              <a:buClr>
                <a:srgbClr val="421A64"/>
              </a:buClr>
              <a:buSzPct val="60000"/>
              <a:buFont typeface="Courier New" charset="0"/>
              <a:buChar char="o"/>
            </a:pPr>
            <a:r>
              <a:rPr lang="nl-NL" dirty="0" err="1">
                <a:solidFill>
                  <a:schemeClr val="accent5">
                    <a:lumMod val="50000"/>
                  </a:schemeClr>
                </a:solidFill>
                <a:latin typeface="+mj-lt"/>
              </a:rPr>
              <a:t>Topcuvées</a:t>
            </a:r>
            <a:r>
              <a:rPr lang="nl-NL" dirty="0">
                <a:solidFill>
                  <a:schemeClr val="accent5">
                    <a:lumMod val="50000"/>
                  </a:schemeClr>
                </a:solidFill>
                <a:latin typeface="+mj-lt"/>
              </a:rPr>
              <a:t> in beperkte oplage</a:t>
            </a:r>
          </a:p>
          <a:p>
            <a:pPr marL="742950" lvl="1" indent="-285750">
              <a:buClr>
                <a:srgbClr val="421A64"/>
              </a:buClr>
              <a:buSzPct val="60000"/>
              <a:buFont typeface="Courier New" charset="0"/>
              <a:buChar char="o"/>
            </a:pPr>
            <a:r>
              <a:rPr lang="nl-NL" dirty="0">
                <a:solidFill>
                  <a:schemeClr val="accent5">
                    <a:lumMod val="50000"/>
                  </a:schemeClr>
                </a:solidFill>
                <a:latin typeface="+mj-lt"/>
              </a:rPr>
              <a:t>Hernieuwde populariteit van </a:t>
            </a:r>
            <a:r>
              <a:rPr lang="nl-NL" dirty="0" err="1">
                <a:solidFill>
                  <a:schemeClr val="accent5">
                    <a:lumMod val="50000"/>
                  </a:schemeClr>
                </a:solidFill>
                <a:latin typeface="+mj-lt"/>
              </a:rPr>
              <a:t>Kijoshu</a:t>
            </a:r>
            <a:r>
              <a:rPr lang="nl-NL" dirty="0">
                <a:solidFill>
                  <a:schemeClr val="accent5">
                    <a:lumMod val="50000"/>
                  </a:schemeClr>
                </a:solidFill>
                <a:latin typeface="+mj-lt"/>
              </a:rPr>
              <a:t>: zoete sake gemodelleerd naar de nobele zoete wijnen van Sauternes en </a:t>
            </a:r>
            <a:r>
              <a:rPr lang="nl-NL" dirty="0" err="1">
                <a:solidFill>
                  <a:schemeClr val="accent5">
                    <a:lumMod val="50000"/>
                  </a:schemeClr>
                </a:solidFill>
                <a:latin typeface="+mj-lt"/>
              </a:rPr>
              <a:t>Barsac</a:t>
            </a:r>
            <a:endParaRPr lang="nl-NL" dirty="0">
              <a:solidFill>
                <a:schemeClr val="accent5">
                  <a:lumMod val="50000"/>
                </a:schemeClr>
              </a:solidFill>
              <a:latin typeface="+mj-lt"/>
            </a:endParaRPr>
          </a:p>
          <a:p>
            <a:pPr marL="742950" lvl="1" indent="-285750">
              <a:buClr>
                <a:srgbClr val="421A64"/>
              </a:buClr>
              <a:buSzPct val="60000"/>
              <a:buFont typeface="Courier New" charset="0"/>
              <a:buChar char="o"/>
            </a:pPr>
            <a:r>
              <a:rPr lang="nl-NL" dirty="0">
                <a:solidFill>
                  <a:schemeClr val="accent5">
                    <a:lumMod val="50000"/>
                  </a:schemeClr>
                </a:solidFill>
                <a:latin typeface="+mj-lt"/>
              </a:rPr>
              <a:t>Samenwerking met andere industrieën </a:t>
            </a:r>
          </a:p>
          <a:p>
            <a:pPr marL="285750" indent="-285750">
              <a:buClr>
                <a:srgbClr val="421A64"/>
              </a:buClr>
              <a:buSzPct val="60000"/>
              <a:buFont typeface="Wingdings" charset="2"/>
              <a:buChar char="q"/>
            </a:pPr>
            <a:endParaRPr lang="nl-NL" dirty="0">
              <a:solidFill>
                <a:schemeClr val="accent5">
                  <a:lumMod val="50000"/>
                </a:schemeClr>
              </a:solidFill>
              <a:latin typeface="+mj-lt"/>
            </a:endParaRPr>
          </a:p>
          <a:p>
            <a:pPr marL="285750" indent="-285750">
              <a:buClr>
                <a:srgbClr val="421A64"/>
              </a:buClr>
              <a:buSzPct val="60000"/>
              <a:buFont typeface="Wingdings" charset="2"/>
              <a:buChar char="q"/>
            </a:pPr>
            <a:r>
              <a:rPr lang="nl-NL" b="1" dirty="0">
                <a:solidFill>
                  <a:schemeClr val="accent5">
                    <a:lumMod val="50000"/>
                  </a:schemeClr>
                </a:solidFill>
                <a:latin typeface="+mj-lt"/>
              </a:rPr>
              <a:t>Natuurlijke sake</a:t>
            </a:r>
          </a:p>
          <a:p>
            <a:pPr marL="742950" lvl="1" indent="-285750">
              <a:buClr>
                <a:srgbClr val="421A64"/>
              </a:buClr>
              <a:buSzPct val="60000"/>
              <a:buFont typeface="Courier New" charset="0"/>
              <a:buChar char="o"/>
            </a:pPr>
            <a:r>
              <a:rPr lang="nl-NL" dirty="0">
                <a:solidFill>
                  <a:schemeClr val="accent5">
                    <a:lumMod val="50000"/>
                  </a:schemeClr>
                </a:solidFill>
                <a:latin typeface="+mj-lt"/>
              </a:rPr>
              <a:t>Terugkeer naar oude productietechnieken zoals </a:t>
            </a:r>
            <a:r>
              <a:rPr lang="nl-NL" dirty="0" err="1">
                <a:solidFill>
                  <a:schemeClr val="accent5">
                    <a:lumMod val="50000"/>
                  </a:schemeClr>
                </a:solidFill>
                <a:latin typeface="+mj-lt"/>
              </a:rPr>
              <a:t>kimoto</a:t>
            </a:r>
            <a:r>
              <a:rPr lang="nl-NL" dirty="0">
                <a:solidFill>
                  <a:schemeClr val="accent5">
                    <a:lumMod val="50000"/>
                  </a:schemeClr>
                </a:solidFill>
                <a:latin typeface="+mj-lt"/>
              </a:rPr>
              <a:t>, </a:t>
            </a:r>
            <a:r>
              <a:rPr lang="nl-NL" dirty="0" err="1">
                <a:solidFill>
                  <a:schemeClr val="accent5">
                    <a:lumMod val="50000"/>
                  </a:schemeClr>
                </a:solidFill>
                <a:latin typeface="+mj-lt"/>
              </a:rPr>
              <a:t>yamahai</a:t>
            </a:r>
            <a:r>
              <a:rPr lang="nl-NL" dirty="0">
                <a:solidFill>
                  <a:schemeClr val="accent5">
                    <a:lumMod val="50000"/>
                  </a:schemeClr>
                </a:solidFill>
                <a:latin typeface="+mj-lt"/>
              </a:rPr>
              <a:t> of </a:t>
            </a:r>
            <a:r>
              <a:rPr lang="nl-NL" dirty="0" err="1">
                <a:solidFill>
                  <a:schemeClr val="accent5">
                    <a:lumMod val="50000"/>
                  </a:schemeClr>
                </a:solidFill>
                <a:latin typeface="+mj-lt"/>
              </a:rPr>
              <a:t>bodaimoto</a:t>
            </a:r>
            <a:endParaRPr lang="nl-NL" dirty="0">
              <a:solidFill>
                <a:schemeClr val="accent5">
                  <a:lumMod val="50000"/>
                </a:schemeClr>
              </a:solidFill>
              <a:latin typeface="+mj-lt"/>
            </a:endParaRPr>
          </a:p>
          <a:p>
            <a:pPr marL="742950" lvl="1" indent="-285750">
              <a:buClr>
                <a:srgbClr val="421A64"/>
              </a:buClr>
              <a:buSzPct val="60000"/>
              <a:buFont typeface="Courier New" charset="0"/>
              <a:buChar char="o"/>
            </a:pPr>
            <a:r>
              <a:rPr lang="nl-NL" dirty="0">
                <a:solidFill>
                  <a:schemeClr val="accent5">
                    <a:lumMod val="50000"/>
                  </a:schemeClr>
                </a:solidFill>
                <a:latin typeface="+mj-lt"/>
              </a:rPr>
              <a:t>Aandacht voor puurheid; vaak niet-gepasteuriseerd, ongefilterd, zonder toevoeging van alcohol en niet-verdund</a:t>
            </a:r>
          </a:p>
          <a:p>
            <a:endParaRPr lang="nl-NL" dirty="0">
              <a:solidFill>
                <a:schemeClr val="accent5">
                  <a:lumMod val="50000"/>
                </a:schemeClr>
              </a:solidFill>
              <a:latin typeface="+mj-lt"/>
            </a:endParaRPr>
          </a:p>
          <a:p>
            <a:endParaRPr lang="nl-NL" dirty="0">
              <a:solidFill>
                <a:schemeClr val="accent5">
                  <a:lumMod val="50000"/>
                </a:schemeClr>
              </a:solidFill>
              <a:latin typeface="+mj-lt"/>
            </a:endParaRPr>
          </a:p>
        </p:txBody>
      </p:sp>
      <p:pic>
        <p:nvPicPr>
          <p:cNvPr id="12" name="Afbeelding 1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159163" y="1826592"/>
            <a:ext cx="1544133" cy="3225800"/>
          </a:xfrm>
          <a:prstGeom prst="rect">
            <a:avLst/>
          </a:prstGeom>
        </p:spPr>
      </p:pic>
      <p:pic>
        <p:nvPicPr>
          <p:cNvPr id="13" name="Afbeelding 1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914062" y="1817364"/>
            <a:ext cx="1624277" cy="3164019"/>
          </a:xfrm>
          <a:prstGeom prst="rect">
            <a:avLst/>
          </a:prstGeom>
        </p:spPr>
      </p:pic>
      <p:pic>
        <p:nvPicPr>
          <p:cNvPr id="14" name="Afbeelding 13"/>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552719" y="1674192"/>
            <a:ext cx="1679184" cy="3378200"/>
          </a:xfrm>
          <a:prstGeom prst="rect">
            <a:avLst/>
          </a:prstGeom>
        </p:spPr>
      </p:pic>
      <p:pic>
        <p:nvPicPr>
          <p:cNvPr id="17" name="Afbeelding 16"/>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581841" y="1975552"/>
            <a:ext cx="1181085" cy="3216572"/>
          </a:xfrm>
          <a:prstGeom prst="rect">
            <a:avLst/>
          </a:prstGeom>
        </p:spPr>
      </p:pic>
      <p:sp>
        <p:nvSpPr>
          <p:cNvPr id="15" name="Tekstvak 14">
            <a:extLst>
              <a:ext uri="{FF2B5EF4-FFF2-40B4-BE49-F238E27FC236}">
                <a16:creationId xmlns:a16="http://schemas.microsoft.com/office/drawing/2014/main" id="{AE9693CC-0A39-844D-AD31-2D30ECC89539}"/>
              </a:ext>
            </a:extLst>
          </p:cNvPr>
          <p:cNvSpPr txBox="1"/>
          <p:nvPr/>
        </p:nvSpPr>
        <p:spPr>
          <a:xfrm>
            <a:off x="3988969" y="155423"/>
            <a:ext cx="7833195" cy="584775"/>
          </a:xfrm>
          <a:prstGeom prst="rect">
            <a:avLst/>
          </a:prstGeom>
          <a:noFill/>
        </p:spPr>
        <p:txBody>
          <a:bodyPr wrap="square" rtlCol="0">
            <a:spAutoFit/>
          </a:bodyPr>
          <a:lstStyle/>
          <a:p>
            <a:pPr algn="r"/>
            <a:r>
              <a:rPr lang="nl-NL" sz="3200" dirty="0">
                <a:solidFill>
                  <a:schemeClr val="accent5">
                    <a:lumMod val="50000"/>
                  </a:schemeClr>
                </a:solidFill>
                <a:latin typeface="+mj-lt"/>
                <a:ea typeface="SimSun" panose="02010600030101010101" pitchFamily="2" charset="-122"/>
                <a:cs typeface="Helvetica" charset="0"/>
              </a:rPr>
              <a:t>Recente ontwikkelingen</a:t>
            </a:r>
          </a:p>
        </p:txBody>
      </p:sp>
      <p:pic>
        <p:nvPicPr>
          <p:cNvPr id="16" name="Afbeelding 15">
            <a:extLst>
              <a:ext uri="{FF2B5EF4-FFF2-40B4-BE49-F238E27FC236}">
                <a16:creationId xmlns:a16="http://schemas.microsoft.com/office/drawing/2014/main" id="{7B534CBC-44B3-D54B-A93D-9B001BA31DEE}"/>
              </a:ext>
            </a:extLst>
          </p:cNvPr>
          <p:cNvPicPr>
            <a:picLocks noChangeAspect="1"/>
          </p:cNvPicPr>
          <p:nvPr/>
        </p:nvPicPr>
        <p:blipFill>
          <a:blip r:embed="rId7"/>
          <a:stretch>
            <a:fillRect/>
          </a:stretch>
        </p:blipFill>
        <p:spPr>
          <a:xfrm>
            <a:off x="100013" y="6196365"/>
            <a:ext cx="3371850" cy="624976"/>
          </a:xfrm>
          <a:prstGeom prst="rect">
            <a:avLst/>
          </a:prstGeom>
        </p:spPr>
      </p:pic>
    </p:spTree>
    <p:extLst>
      <p:ext uri="{BB962C8B-B14F-4D97-AF65-F5344CB8AC3E}">
        <p14:creationId xmlns:p14="http://schemas.microsoft.com/office/powerpoint/2010/main" val="404073761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Afbeelding 9">
            <a:extLst>
              <a:ext uri="{FF2B5EF4-FFF2-40B4-BE49-F238E27FC236}">
                <a16:creationId xmlns:a16="http://schemas.microsoft.com/office/drawing/2014/main" id="{8B5EF69C-C3AF-6948-A724-B04B0E35B3C3}"/>
              </a:ext>
            </a:extLst>
          </p:cNvPr>
          <p:cNvPicPr>
            <a:picLocks noChangeAspect="1"/>
          </p:cNvPicPr>
          <p:nvPr/>
        </p:nvPicPr>
        <p:blipFill>
          <a:blip r:embed="rId3"/>
          <a:stretch>
            <a:fillRect/>
          </a:stretch>
        </p:blipFill>
        <p:spPr>
          <a:xfrm>
            <a:off x="100013" y="6196365"/>
            <a:ext cx="3371850" cy="624976"/>
          </a:xfrm>
          <a:prstGeom prst="rect">
            <a:avLst/>
          </a:prstGeom>
        </p:spPr>
      </p:pic>
      <p:sp>
        <p:nvSpPr>
          <p:cNvPr id="12" name="Tekstvak 11">
            <a:extLst>
              <a:ext uri="{FF2B5EF4-FFF2-40B4-BE49-F238E27FC236}">
                <a16:creationId xmlns:a16="http://schemas.microsoft.com/office/drawing/2014/main" id="{8A600639-1E83-DB4D-A584-63AC97C1FD6D}"/>
              </a:ext>
            </a:extLst>
          </p:cNvPr>
          <p:cNvSpPr txBox="1"/>
          <p:nvPr/>
        </p:nvSpPr>
        <p:spPr>
          <a:xfrm>
            <a:off x="3988969" y="155423"/>
            <a:ext cx="7833195" cy="584775"/>
          </a:xfrm>
          <a:prstGeom prst="rect">
            <a:avLst/>
          </a:prstGeom>
          <a:noFill/>
        </p:spPr>
        <p:txBody>
          <a:bodyPr wrap="square" rtlCol="0">
            <a:spAutoFit/>
          </a:bodyPr>
          <a:lstStyle/>
          <a:p>
            <a:pPr algn="r"/>
            <a:r>
              <a:rPr lang="nl-NL" sz="3200" dirty="0" err="1">
                <a:solidFill>
                  <a:schemeClr val="accent5">
                    <a:lumMod val="75000"/>
                  </a:schemeClr>
                </a:solidFill>
                <a:latin typeface="+mj-lt"/>
                <a:ea typeface="SimSun" panose="02010600030101010101" pitchFamily="2" charset="-122"/>
                <a:cs typeface="Helvetica" charset="0"/>
              </a:rPr>
              <a:t>Enoki</a:t>
            </a:r>
            <a:r>
              <a:rPr lang="nl-NL" sz="3200" dirty="0">
                <a:solidFill>
                  <a:schemeClr val="accent5">
                    <a:lumMod val="75000"/>
                  </a:schemeClr>
                </a:solidFill>
                <a:latin typeface="+mj-lt"/>
                <a:ea typeface="SimSun" panose="02010600030101010101" pitchFamily="2" charset="-122"/>
                <a:cs typeface="Helvetica" charset="0"/>
              </a:rPr>
              <a:t> – </a:t>
            </a:r>
            <a:r>
              <a:rPr lang="nl-NL" sz="3200" dirty="0" err="1">
                <a:solidFill>
                  <a:schemeClr val="accent5">
                    <a:lumMod val="75000"/>
                  </a:schemeClr>
                </a:solidFill>
                <a:latin typeface="+mj-lt"/>
                <a:ea typeface="SimSun" panose="02010600030101010101" pitchFamily="2" charset="-122"/>
                <a:cs typeface="Helvetica" charset="0"/>
              </a:rPr>
              <a:t>Hanahato</a:t>
            </a:r>
            <a:r>
              <a:rPr lang="nl-NL" sz="3200" dirty="0">
                <a:solidFill>
                  <a:schemeClr val="accent5">
                    <a:lumMod val="75000"/>
                  </a:schemeClr>
                </a:solidFill>
                <a:latin typeface="+mj-lt"/>
                <a:ea typeface="SimSun" panose="02010600030101010101" pitchFamily="2" charset="-122"/>
                <a:cs typeface="Helvetica" charset="0"/>
              </a:rPr>
              <a:t> </a:t>
            </a:r>
            <a:r>
              <a:rPr lang="nl-NL" sz="3200" dirty="0" err="1">
                <a:solidFill>
                  <a:schemeClr val="accent5">
                    <a:lumMod val="75000"/>
                  </a:schemeClr>
                </a:solidFill>
                <a:latin typeface="+mj-lt"/>
                <a:ea typeface="SimSun" panose="02010600030101010101" pitchFamily="2" charset="-122"/>
                <a:cs typeface="Helvetica" charset="0"/>
              </a:rPr>
              <a:t>Kijoshu</a:t>
            </a:r>
            <a:endParaRPr lang="nl-NL" sz="3200" dirty="0">
              <a:solidFill>
                <a:schemeClr val="accent5">
                  <a:lumMod val="75000"/>
                </a:schemeClr>
              </a:solidFill>
              <a:latin typeface="+mj-lt"/>
              <a:ea typeface="SimSun" panose="02010600030101010101" pitchFamily="2" charset="-122"/>
              <a:cs typeface="Helvetica" charset="0"/>
            </a:endParaRPr>
          </a:p>
        </p:txBody>
      </p:sp>
      <p:graphicFrame>
        <p:nvGraphicFramePr>
          <p:cNvPr id="7" name="Tabel 6">
            <a:extLst>
              <a:ext uri="{FF2B5EF4-FFF2-40B4-BE49-F238E27FC236}">
                <a16:creationId xmlns:a16="http://schemas.microsoft.com/office/drawing/2014/main" id="{4AF5556E-4CE2-E549-A807-0404D1C1CF5B}"/>
              </a:ext>
            </a:extLst>
          </p:cNvPr>
          <p:cNvGraphicFramePr>
            <a:graphicFrameLocks noGrp="1"/>
          </p:cNvGraphicFramePr>
          <p:nvPr/>
        </p:nvGraphicFramePr>
        <p:xfrm>
          <a:off x="4762316" y="1361506"/>
          <a:ext cx="7059848" cy="5147347"/>
        </p:xfrm>
        <a:graphic>
          <a:graphicData uri="http://schemas.openxmlformats.org/drawingml/2006/table">
            <a:tbl>
              <a:tblPr firstRow="1" bandRow="1">
                <a:tableStyleId>{2D5ABB26-0587-4C30-8999-92F81FD0307C}</a:tableStyleId>
              </a:tblPr>
              <a:tblGrid>
                <a:gridCol w="2353283">
                  <a:extLst>
                    <a:ext uri="{9D8B030D-6E8A-4147-A177-3AD203B41FA5}">
                      <a16:colId xmlns:a16="http://schemas.microsoft.com/office/drawing/2014/main" val="2044004422"/>
                    </a:ext>
                  </a:extLst>
                </a:gridCol>
                <a:gridCol w="437563">
                  <a:extLst>
                    <a:ext uri="{9D8B030D-6E8A-4147-A177-3AD203B41FA5}">
                      <a16:colId xmlns:a16="http://schemas.microsoft.com/office/drawing/2014/main" val="2634065927"/>
                    </a:ext>
                  </a:extLst>
                </a:gridCol>
                <a:gridCol w="4269002">
                  <a:extLst>
                    <a:ext uri="{9D8B030D-6E8A-4147-A177-3AD203B41FA5}">
                      <a16:colId xmlns:a16="http://schemas.microsoft.com/office/drawing/2014/main" val="1426559370"/>
                    </a:ext>
                  </a:extLst>
                </a:gridCol>
              </a:tblGrid>
              <a:tr h="502298">
                <a:tc>
                  <a:txBody>
                    <a:bodyPr/>
                    <a:lstStyle/>
                    <a:p>
                      <a:r>
                        <a:rPr lang="nl-BE" i="1" dirty="0">
                          <a:solidFill>
                            <a:schemeClr val="accent5">
                              <a:lumMod val="50000"/>
                            </a:schemeClr>
                          </a:solidFill>
                          <a:latin typeface="+mj-lt"/>
                        </a:rPr>
                        <a:t>Categorie</a:t>
                      </a:r>
                    </a:p>
                  </a:txBody>
                  <a:tcPr/>
                </a:tc>
                <a:tc>
                  <a:txBody>
                    <a:bodyPr/>
                    <a:lstStyle/>
                    <a:p>
                      <a:endParaRPr lang="nl-BE">
                        <a:solidFill>
                          <a:schemeClr val="accent5">
                            <a:lumMod val="50000"/>
                          </a:schemeClr>
                        </a:solidFill>
                        <a:latin typeface="+mj-lt"/>
                      </a:endParaRPr>
                    </a:p>
                  </a:txBody>
                  <a:tcPr/>
                </a:tc>
                <a:tc>
                  <a:txBody>
                    <a:bodyPr/>
                    <a:lstStyle/>
                    <a:p>
                      <a:r>
                        <a:rPr lang="nl-BE" dirty="0">
                          <a:solidFill>
                            <a:schemeClr val="accent5">
                              <a:lumMod val="50000"/>
                            </a:schemeClr>
                          </a:solidFill>
                          <a:latin typeface="+mj-lt"/>
                        </a:rPr>
                        <a:t>Junmai Kijoshu Koshu</a:t>
                      </a:r>
                    </a:p>
                  </a:txBody>
                  <a:tcPr/>
                </a:tc>
                <a:extLst>
                  <a:ext uri="{0D108BD9-81ED-4DB2-BD59-A6C34878D82A}">
                    <a16:rowId xmlns:a16="http://schemas.microsoft.com/office/drawing/2014/main" val="1366709317"/>
                  </a:ext>
                </a:extLst>
              </a:tr>
              <a:tr h="502298">
                <a:tc>
                  <a:txBody>
                    <a:bodyPr/>
                    <a:lstStyle/>
                    <a:p>
                      <a:r>
                        <a:rPr lang="nl-BE" i="1" dirty="0">
                          <a:solidFill>
                            <a:schemeClr val="accent5">
                              <a:lumMod val="50000"/>
                            </a:schemeClr>
                          </a:solidFill>
                          <a:latin typeface="+mj-lt"/>
                        </a:rPr>
                        <a:t>Rijst</a:t>
                      </a:r>
                    </a:p>
                  </a:txBody>
                  <a:tcPr/>
                </a:tc>
                <a:tc>
                  <a:txBody>
                    <a:bodyPr/>
                    <a:lstStyle/>
                    <a:p>
                      <a:endParaRPr lang="nl-BE">
                        <a:solidFill>
                          <a:schemeClr val="accent5">
                            <a:lumMod val="50000"/>
                          </a:schemeClr>
                        </a:solidFill>
                        <a:latin typeface="+mj-lt"/>
                      </a:endParaRPr>
                    </a:p>
                  </a:txBody>
                  <a:tcPr/>
                </a:tc>
                <a:tc>
                  <a:txBody>
                    <a:bodyPr/>
                    <a:lstStyle/>
                    <a:p>
                      <a:r>
                        <a:rPr lang="nl-BE" dirty="0">
                          <a:solidFill>
                            <a:schemeClr val="accent5">
                              <a:lumMod val="50000"/>
                            </a:schemeClr>
                          </a:solidFill>
                          <a:latin typeface="+mj-lt"/>
                        </a:rPr>
                        <a:t>Nakateshinsenbon</a:t>
                      </a:r>
                    </a:p>
                  </a:txBody>
                  <a:tcPr/>
                </a:tc>
                <a:extLst>
                  <a:ext uri="{0D108BD9-81ED-4DB2-BD59-A6C34878D82A}">
                    <a16:rowId xmlns:a16="http://schemas.microsoft.com/office/drawing/2014/main" val="3942239402"/>
                  </a:ext>
                </a:extLst>
              </a:tr>
              <a:tr h="502298">
                <a:tc>
                  <a:txBody>
                    <a:bodyPr/>
                    <a:lstStyle/>
                    <a:p>
                      <a:r>
                        <a:rPr lang="nl-BE" i="1" dirty="0">
                          <a:solidFill>
                            <a:schemeClr val="accent5">
                              <a:lumMod val="50000"/>
                            </a:schemeClr>
                          </a:solidFill>
                          <a:latin typeface="+mj-lt"/>
                        </a:rPr>
                        <a:t>Polijstgraad</a:t>
                      </a:r>
                    </a:p>
                  </a:txBody>
                  <a:tcPr/>
                </a:tc>
                <a:tc>
                  <a:txBody>
                    <a:bodyPr/>
                    <a:lstStyle/>
                    <a:p>
                      <a:endParaRPr lang="nl-BE" dirty="0">
                        <a:solidFill>
                          <a:schemeClr val="accent5">
                            <a:lumMod val="50000"/>
                          </a:schemeClr>
                        </a:solidFill>
                        <a:latin typeface="+mj-lt"/>
                      </a:endParaRPr>
                    </a:p>
                  </a:txBody>
                  <a:tcPr/>
                </a:tc>
                <a:tc>
                  <a:txBody>
                    <a:bodyPr/>
                    <a:lstStyle/>
                    <a:p>
                      <a:r>
                        <a:rPr lang="nl-BE" dirty="0">
                          <a:solidFill>
                            <a:schemeClr val="accent5">
                              <a:lumMod val="50000"/>
                            </a:schemeClr>
                          </a:solidFill>
                          <a:latin typeface="+mj-lt"/>
                        </a:rPr>
                        <a:t>65%</a:t>
                      </a:r>
                    </a:p>
                  </a:txBody>
                  <a:tcPr/>
                </a:tc>
                <a:extLst>
                  <a:ext uri="{0D108BD9-81ED-4DB2-BD59-A6C34878D82A}">
                    <a16:rowId xmlns:a16="http://schemas.microsoft.com/office/drawing/2014/main" val="1825989059"/>
                  </a:ext>
                </a:extLst>
              </a:tr>
              <a:tr h="502298">
                <a:tc>
                  <a:txBody>
                    <a:bodyPr/>
                    <a:lstStyle/>
                    <a:p>
                      <a:r>
                        <a:rPr lang="nl-BE" i="1" dirty="0">
                          <a:solidFill>
                            <a:schemeClr val="accent5">
                              <a:lumMod val="50000"/>
                            </a:schemeClr>
                          </a:solidFill>
                          <a:latin typeface="+mj-lt"/>
                        </a:rPr>
                        <a:t>Stijl</a:t>
                      </a:r>
                    </a:p>
                  </a:txBody>
                  <a:tcPr/>
                </a:tc>
                <a:tc>
                  <a:txBody>
                    <a:bodyPr/>
                    <a:lstStyle/>
                    <a:p>
                      <a:endParaRPr lang="nl-BE">
                        <a:solidFill>
                          <a:schemeClr val="accent5">
                            <a:lumMod val="50000"/>
                          </a:schemeClr>
                        </a:solidFill>
                        <a:latin typeface="+mj-lt"/>
                      </a:endParaRPr>
                    </a:p>
                  </a:txBody>
                  <a:tcPr/>
                </a:tc>
                <a:tc>
                  <a:txBody>
                    <a:bodyPr/>
                    <a:lstStyle/>
                    <a:p>
                      <a:r>
                        <a:rPr lang="nl-BE" dirty="0">
                          <a:solidFill>
                            <a:schemeClr val="accent5">
                              <a:lumMod val="50000"/>
                            </a:schemeClr>
                          </a:solidFill>
                          <a:latin typeface="+mj-lt"/>
                        </a:rPr>
                        <a:t>Krachtig &amp; complex</a:t>
                      </a:r>
                    </a:p>
                  </a:txBody>
                  <a:tcPr/>
                </a:tc>
                <a:extLst>
                  <a:ext uri="{0D108BD9-81ED-4DB2-BD59-A6C34878D82A}">
                    <a16:rowId xmlns:a16="http://schemas.microsoft.com/office/drawing/2014/main" val="1602721751"/>
                  </a:ext>
                </a:extLst>
              </a:tr>
              <a:tr h="3138155">
                <a:tc>
                  <a:txBody>
                    <a:bodyPr/>
                    <a:lstStyle/>
                    <a:p>
                      <a:r>
                        <a:rPr lang="nl-BE" i="1" dirty="0">
                          <a:solidFill>
                            <a:schemeClr val="accent5">
                              <a:lumMod val="50000"/>
                            </a:schemeClr>
                          </a:solidFill>
                          <a:latin typeface="+mj-lt"/>
                        </a:rPr>
                        <a:t>Beschrijving</a:t>
                      </a:r>
                    </a:p>
                  </a:txBody>
                  <a:tcPr/>
                </a:tc>
                <a:tc>
                  <a:txBody>
                    <a:bodyPr/>
                    <a:lstStyle/>
                    <a:p>
                      <a:endParaRPr lang="nl-BE">
                        <a:solidFill>
                          <a:schemeClr val="accent5">
                            <a:lumMod val="50000"/>
                          </a:schemeClr>
                        </a:solidFill>
                        <a:latin typeface="+mj-lt"/>
                      </a:endParaRPr>
                    </a:p>
                  </a:txBody>
                  <a:tcPr/>
                </a:tc>
                <a:tc>
                  <a:txBody>
                    <a:bodyPr/>
                    <a:lstStyle/>
                    <a:p>
                      <a:pPr marL="0" algn="just" defTabSz="914400" rtl="0" eaLnBrk="1" latinLnBrk="0" hangingPunct="1"/>
                      <a:r>
                        <a:rPr lang="nl-NL" sz="1800" kern="1200" dirty="0">
                          <a:solidFill>
                            <a:schemeClr val="accent5">
                              <a:lumMod val="50000"/>
                            </a:schemeClr>
                          </a:solidFill>
                          <a:latin typeface="+mj-lt"/>
                          <a:ea typeface="+mn-ea"/>
                          <a:cs typeface="+mn-cs"/>
                        </a:rPr>
                        <a:t>Honing, gedroogd fruit, gedroogde paddenstoelen, zelfs een beetje zwarte knoflook, de neus toont al meteen dat dit geen eenvoudige sake is! Het mondgevoel blijft wel spanning behouden, zeer intens op umami, maar toch nog mooi afgelijnd en elegant. </a:t>
                      </a:r>
                    </a:p>
                  </a:txBody>
                  <a:tcPr/>
                </a:tc>
                <a:extLst>
                  <a:ext uri="{0D108BD9-81ED-4DB2-BD59-A6C34878D82A}">
                    <a16:rowId xmlns:a16="http://schemas.microsoft.com/office/drawing/2014/main" val="1410323312"/>
                  </a:ext>
                </a:extLst>
              </a:tr>
            </a:tbl>
          </a:graphicData>
        </a:graphic>
      </p:graphicFrame>
      <p:pic>
        <p:nvPicPr>
          <p:cNvPr id="6" name="Afbeelding 5">
            <a:extLst>
              <a:ext uri="{FF2B5EF4-FFF2-40B4-BE49-F238E27FC236}">
                <a16:creationId xmlns:a16="http://schemas.microsoft.com/office/drawing/2014/main" id="{528DECB4-5DE0-2F4C-B7F0-DC8FC38CAD69}"/>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1785938" y="1246822"/>
            <a:ext cx="1512570" cy="3706178"/>
          </a:xfrm>
          <a:prstGeom prst="rect">
            <a:avLst/>
          </a:prstGeom>
        </p:spPr>
      </p:pic>
    </p:spTree>
    <p:extLst>
      <p:ext uri="{BB962C8B-B14F-4D97-AF65-F5344CB8AC3E}">
        <p14:creationId xmlns:p14="http://schemas.microsoft.com/office/powerpoint/2010/main" val="35689436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ijl omhoog en omlaag 5"/>
          <p:cNvSpPr/>
          <p:nvPr/>
        </p:nvSpPr>
        <p:spPr>
          <a:xfrm>
            <a:off x="5622468" y="1563898"/>
            <a:ext cx="454444" cy="3910891"/>
          </a:xfrm>
          <a:prstGeom prst="upDownArrow">
            <a:avLst/>
          </a:prstGeom>
          <a:solidFill>
            <a:schemeClr val="accent5">
              <a:lumMod val="75000"/>
              <a:alpha val="2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accent5">
                  <a:lumMod val="50000"/>
                </a:schemeClr>
              </a:solidFill>
              <a:latin typeface="+mj-lt"/>
              <a:ea typeface="SimSun" panose="02010600030101010101" pitchFamily="2" charset="-122"/>
            </a:endParaRPr>
          </a:p>
        </p:txBody>
      </p:sp>
      <p:sp>
        <p:nvSpPr>
          <p:cNvPr id="8" name="Pijl links en rechts 7"/>
          <p:cNvSpPr/>
          <p:nvPr/>
        </p:nvSpPr>
        <p:spPr>
          <a:xfrm>
            <a:off x="2406402" y="3129068"/>
            <a:ext cx="6886575" cy="457200"/>
          </a:xfrm>
          <a:prstGeom prst="leftRightArrow">
            <a:avLst/>
          </a:prstGeom>
          <a:solidFill>
            <a:schemeClr val="accent5">
              <a:lumMod val="75000"/>
              <a:alpha val="2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accent5">
                  <a:lumMod val="50000"/>
                </a:schemeClr>
              </a:solidFill>
              <a:latin typeface="+mj-lt"/>
              <a:ea typeface="SimSun" panose="02010600030101010101" pitchFamily="2" charset="-122"/>
            </a:endParaRPr>
          </a:p>
        </p:txBody>
      </p:sp>
      <p:sp>
        <p:nvSpPr>
          <p:cNvPr id="9" name="Tekstvak 8"/>
          <p:cNvSpPr txBox="1"/>
          <p:nvPr/>
        </p:nvSpPr>
        <p:spPr>
          <a:xfrm>
            <a:off x="6595896" y="2979806"/>
            <a:ext cx="2812382" cy="338554"/>
          </a:xfrm>
          <a:prstGeom prst="rect">
            <a:avLst/>
          </a:prstGeom>
          <a:noFill/>
        </p:spPr>
        <p:txBody>
          <a:bodyPr wrap="square" rtlCol="0">
            <a:spAutoFit/>
          </a:bodyPr>
          <a:lstStyle/>
          <a:p>
            <a:r>
              <a:rPr lang="nl-NL" sz="1600" dirty="0">
                <a:solidFill>
                  <a:schemeClr val="accent5">
                    <a:lumMod val="50000"/>
                  </a:schemeClr>
                </a:solidFill>
                <a:latin typeface="+mj-lt"/>
                <a:ea typeface="SimSun" panose="02010600030101010101" pitchFamily="2" charset="-122"/>
                <a:cs typeface="Helvetica" charset="0"/>
              </a:rPr>
              <a:t>Aromatische intensiteit</a:t>
            </a:r>
          </a:p>
        </p:txBody>
      </p:sp>
      <p:sp>
        <p:nvSpPr>
          <p:cNvPr id="42" name="Tekstvak 41"/>
          <p:cNvSpPr txBox="1"/>
          <p:nvPr/>
        </p:nvSpPr>
        <p:spPr>
          <a:xfrm rot="5400000">
            <a:off x="5060921" y="2599495"/>
            <a:ext cx="2052890" cy="338554"/>
          </a:xfrm>
          <a:prstGeom prst="rect">
            <a:avLst/>
          </a:prstGeom>
          <a:noFill/>
        </p:spPr>
        <p:txBody>
          <a:bodyPr wrap="square" rtlCol="0">
            <a:spAutoFit/>
          </a:bodyPr>
          <a:lstStyle/>
          <a:p>
            <a:r>
              <a:rPr lang="nl-NL" sz="1600" dirty="0">
                <a:solidFill>
                  <a:schemeClr val="accent5">
                    <a:lumMod val="50000"/>
                  </a:schemeClr>
                </a:solidFill>
                <a:latin typeface="+mj-lt"/>
                <a:ea typeface="SimSun" panose="02010600030101010101" pitchFamily="2" charset="-122"/>
                <a:cs typeface="Helvetica" charset="0"/>
              </a:rPr>
              <a:t>Smaakintensiteit</a:t>
            </a:r>
          </a:p>
        </p:txBody>
      </p:sp>
      <p:sp>
        <p:nvSpPr>
          <p:cNvPr id="10" name="Tekstvak 9"/>
          <p:cNvSpPr txBox="1"/>
          <p:nvPr/>
        </p:nvSpPr>
        <p:spPr>
          <a:xfrm>
            <a:off x="5475110" y="1040678"/>
            <a:ext cx="1651565" cy="523220"/>
          </a:xfrm>
          <a:prstGeom prst="rect">
            <a:avLst/>
          </a:prstGeom>
          <a:noFill/>
        </p:spPr>
        <p:txBody>
          <a:bodyPr wrap="square" rtlCol="0">
            <a:spAutoFit/>
          </a:bodyPr>
          <a:lstStyle/>
          <a:p>
            <a:r>
              <a:rPr lang="nl-NL" sz="2800" dirty="0">
                <a:solidFill>
                  <a:schemeClr val="accent5">
                    <a:lumMod val="50000"/>
                  </a:schemeClr>
                </a:solidFill>
                <a:latin typeface="+mj-lt"/>
                <a:ea typeface="SimSun" panose="02010600030101010101" pitchFamily="2" charset="-122"/>
              </a:rPr>
              <a:t>Rijk</a:t>
            </a:r>
          </a:p>
        </p:txBody>
      </p:sp>
      <p:sp>
        <p:nvSpPr>
          <p:cNvPr id="44" name="Tekstvak 43"/>
          <p:cNvSpPr txBox="1"/>
          <p:nvPr/>
        </p:nvSpPr>
        <p:spPr>
          <a:xfrm>
            <a:off x="5396865" y="5474789"/>
            <a:ext cx="1651565" cy="523220"/>
          </a:xfrm>
          <a:prstGeom prst="rect">
            <a:avLst/>
          </a:prstGeom>
          <a:noFill/>
        </p:spPr>
        <p:txBody>
          <a:bodyPr wrap="square" rtlCol="0">
            <a:spAutoFit/>
          </a:bodyPr>
          <a:lstStyle/>
          <a:p>
            <a:r>
              <a:rPr lang="nl-NL" sz="2800" dirty="0">
                <a:solidFill>
                  <a:schemeClr val="accent5">
                    <a:lumMod val="50000"/>
                  </a:schemeClr>
                </a:solidFill>
                <a:latin typeface="+mj-lt"/>
                <a:ea typeface="SimSun" panose="02010600030101010101" pitchFamily="2" charset="-122"/>
              </a:rPr>
              <a:t>Clean</a:t>
            </a:r>
          </a:p>
        </p:txBody>
      </p:sp>
      <p:sp>
        <p:nvSpPr>
          <p:cNvPr id="46" name="Tekstvak 45"/>
          <p:cNvSpPr txBox="1"/>
          <p:nvPr/>
        </p:nvSpPr>
        <p:spPr>
          <a:xfrm>
            <a:off x="209814" y="3081857"/>
            <a:ext cx="2602196" cy="523220"/>
          </a:xfrm>
          <a:prstGeom prst="rect">
            <a:avLst/>
          </a:prstGeom>
          <a:noFill/>
        </p:spPr>
        <p:txBody>
          <a:bodyPr wrap="square" rtlCol="0">
            <a:spAutoFit/>
          </a:bodyPr>
          <a:lstStyle/>
          <a:p>
            <a:r>
              <a:rPr lang="nl-NL" sz="2800" dirty="0">
                <a:solidFill>
                  <a:schemeClr val="accent5">
                    <a:lumMod val="50000"/>
                  </a:schemeClr>
                </a:solidFill>
                <a:latin typeface="+mj-lt"/>
                <a:ea typeface="SimSun" panose="02010600030101010101" pitchFamily="2" charset="-122"/>
              </a:rPr>
              <a:t>Genuanceerd</a:t>
            </a:r>
          </a:p>
        </p:txBody>
      </p:sp>
      <p:sp>
        <p:nvSpPr>
          <p:cNvPr id="48" name="Tekstvak 47"/>
          <p:cNvSpPr txBox="1"/>
          <p:nvPr/>
        </p:nvSpPr>
        <p:spPr>
          <a:xfrm>
            <a:off x="9292977" y="3033302"/>
            <a:ext cx="2602196" cy="523220"/>
          </a:xfrm>
          <a:prstGeom prst="rect">
            <a:avLst/>
          </a:prstGeom>
          <a:noFill/>
        </p:spPr>
        <p:txBody>
          <a:bodyPr wrap="square" rtlCol="0">
            <a:spAutoFit/>
          </a:bodyPr>
          <a:lstStyle/>
          <a:p>
            <a:r>
              <a:rPr lang="nl-NL" sz="2800" dirty="0">
                <a:solidFill>
                  <a:schemeClr val="accent5">
                    <a:lumMod val="50000"/>
                  </a:schemeClr>
                </a:solidFill>
                <a:latin typeface="+mj-lt"/>
                <a:ea typeface="SimSun" panose="02010600030101010101" pitchFamily="2" charset="-122"/>
              </a:rPr>
              <a:t>Uitgesproken</a:t>
            </a:r>
          </a:p>
        </p:txBody>
      </p:sp>
      <p:sp>
        <p:nvSpPr>
          <p:cNvPr id="14" name="Tekstvak 13"/>
          <p:cNvSpPr txBox="1"/>
          <p:nvPr/>
        </p:nvSpPr>
        <p:spPr>
          <a:xfrm>
            <a:off x="7458167" y="4144375"/>
            <a:ext cx="3557587" cy="923330"/>
          </a:xfrm>
          <a:prstGeom prst="rect">
            <a:avLst/>
          </a:prstGeom>
          <a:noFill/>
        </p:spPr>
        <p:txBody>
          <a:bodyPr wrap="square" rtlCol="0">
            <a:spAutoFit/>
          </a:bodyPr>
          <a:lstStyle/>
          <a:p>
            <a:r>
              <a:rPr lang="nl-NL" dirty="0" err="1">
                <a:solidFill>
                  <a:schemeClr val="accent5">
                    <a:lumMod val="50000"/>
                  </a:schemeClr>
                </a:solidFill>
                <a:latin typeface="+mj-lt"/>
                <a:ea typeface="SimSun" panose="02010600030101010101" pitchFamily="2" charset="-122"/>
              </a:rPr>
              <a:t>Ginjo</a:t>
            </a:r>
            <a:endParaRPr lang="nl-NL" dirty="0">
              <a:solidFill>
                <a:schemeClr val="accent5">
                  <a:lumMod val="50000"/>
                </a:schemeClr>
              </a:solidFill>
              <a:latin typeface="+mj-lt"/>
              <a:ea typeface="SimSun" panose="02010600030101010101" pitchFamily="2" charset="-122"/>
            </a:endParaRPr>
          </a:p>
          <a:p>
            <a:r>
              <a:rPr lang="nl-NL" dirty="0" err="1">
                <a:solidFill>
                  <a:schemeClr val="accent5">
                    <a:lumMod val="50000"/>
                  </a:schemeClr>
                </a:solidFill>
                <a:latin typeface="+mj-lt"/>
                <a:ea typeface="SimSun" panose="02010600030101010101" pitchFamily="2" charset="-122"/>
              </a:rPr>
              <a:t>Daiginjo</a:t>
            </a:r>
            <a:endParaRPr lang="nl-NL" dirty="0">
              <a:solidFill>
                <a:schemeClr val="accent5">
                  <a:lumMod val="50000"/>
                </a:schemeClr>
              </a:solidFill>
              <a:latin typeface="+mj-lt"/>
              <a:ea typeface="SimSun" panose="02010600030101010101" pitchFamily="2" charset="-122"/>
            </a:endParaRPr>
          </a:p>
          <a:p>
            <a:r>
              <a:rPr lang="nl-NL" dirty="0" err="1">
                <a:solidFill>
                  <a:schemeClr val="accent5">
                    <a:lumMod val="50000"/>
                  </a:schemeClr>
                </a:solidFill>
                <a:latin typeface="+mj-lt"/>
                <a:ea typeface="SimSun" panose="02010600030101010101" pitchFamily="2" charset="-122"/>
              </a:rPr>
              <a:t>Junmai</a:t>
            </a:r>
            <a:r>
              <a:rPr lang="nl-NL" dirty="0">
                <a:solidFill>
                  <a:schemeClr val="accent5">
                    <a:lumMod val="50000"/>
                  </a:schemeClr>
                </a:solidFill>
                <a:latin typeface="+mj-lt"/>
                <a:ea typeface="SimSun" panose="02010600030101010101" pitchFamily="2" charset="-122"/>
              </a:rPr>
              <a:t> </a:t>
            </a:r>
            <a:r>
              <a:rPr lang="nl-NL" dirty="0" err="1">
                <a:solidFill>
                  <a:schemeClr val="accent5">
                    <a:lumMod val="50000"/>
                  </a:schemeClr>
                </a:solidFill>
                <a:latin typeface="+mj-lt"/>
                <a:ea typeface="SimSun" panose="02010600030101010101" pitchFamily="2" charset="-122"/>
              </a:rPr>
              <a:t>Daiginjo</a:t>
            </a:r>
            <a:endParaRPr lang="nl-NL" dirty="0">
              <a:solidFill>
                <a:schemeClr val="accent5">
                  <a:lumMod val="50000"/>
                </a:schemeClr>
              </a:solidFill>
              <a:latin typeface="+mj-lt"/>
              <a:ea typeface="SimSun" panose="02010600030101010101" pitchFamily="2" charset="-122"/>
            </a:endParaRPr>
          </a:p>
        </p:txBody>
      </p:sp>
      <p:sp>
        <p:nvSpPr>
          <p:cNvPr id="50" name="Tekstvak 49"/>
          <p:cNvSpPr txBox="1"/>
          <p:nvPr/>
        </p:nvSpPr>
        <p:spPr>
          <a:xfrm>
            <a:off x="7961382" y="1998547"/>
            <a:ext cx="3557587" cy="646331"/>
          </a:xfrm>
          <a:prstGeom prst="rect">
            <a:avLst/>
          </a:prstGeom>
          <a:noFill/>
        </p:spPr>
        <p:txBody>
          <a:bodyPr wrap="square" rtlCol="0">
            <a:spAutoFit/>
          </a:bodyPr>
          <a:lstStyle/>
          <a:p>
            <a:r>
              <a:rPr lang="nl-NL" dirty="0" err="1">
                <a:solidFill>
                  <a:schemeClr val="accent5">
                    <a:lumMod val="50000"/>
                  </a:schemeClr>
                </a:solidFill>
                <a:latin typeface="+mj-lt"/>
                <a:ea typeface="SimSun" panose="02010600030101010101" pitchFamily="2" charset="-122"/>
              </a:rPr>
              <a:t>Koshu</a:t>
            </a:r>
            <a:endParaRPr lang="nl-NL" dirty="0">
              <a:solidFill>
                <a:schemeClr val="accent5">
                  <a:lumMod val="50000"/>
                </a:schemeClr>
              </a:solidFill>
              <a:latin typeface="+mj-lt"/>
              <a:ea typeface="SimSun" panose="02010600030101010101" pitchFamily="2" charset="-122"/>
            </a:endParaRPr>
          </a:p>
          <a:p>
            <a:r>
              <a:rPr lang="nl-NL" dirty="0" err="1">
                <a:solidFill>
                  <a:schemeClr val="accent5">
                    <a:lumMod val="50000"/>
                  </a:schemeClr>
                </a:solidFill>
                <a:latin typeface="+mj-lt"/>
                <a:ea typeface="SimSun" panose="02010600030101010101" pitchFamily="2" charset="-122"/>
              </a:rPr>
              <a:t>Kijoshu</a:t>
            </a:r>
            <a:endParaRPr lang="nl-NL" dirty="0">
              <a:solidFill>
                <a:schemeClr val="accent5">
                  <a:lumMod val="50000"/>
                </a:schemeClr>
              </a:solidFill>
              <a:latin typeface="+mj-lt"/>
              <a:ea typeface="SimSun" panose="02010600030101010101" pitchFamily="2" charset="-122"/>
            </a:endParaRPr>
          </a:p>
        </p:txBody>
      </p:sp>
      <p:sp>
        <p:nvSpPr>
          <p:cNvPr id="51" name="Tekstvak 50"/>
          <p:cNvSpPr txBox="1"/>
          <p:nvPr/>
        </p:nvSpPr>
        <p:spPr>
          <a:xfrm>
            <a:off x="3209625" y="4144375"/>
            <a:ext cx="3557587" cy="923330"/>
          </a:xfrm>
          <a:prstGeom prst="rect">
            <a:avLst/>
          </a:prstGeom>
          <a:noFill/>
        </p:spPr>
        <p:txBody>
          <a:bodyPr wrap="square" rtlCol="0">
            <a:spAutoFit/>
          </a:bodyPr>
          <a:lstStyle/>
          <a:p>
            <a:r>
              <a:rPr lang="nl-NL" dirty="0">
                <a:solidFill>
                  <a:schemeClr val="accent5">
                    <a:lumMod val="50000"/>
                  </a:schemeClr>
                </a:solidFill>
                <a:latin typeface="+mj-lt"/>
                <a:ea typeface="SimSun" panose="02010600030101010101" pitchFamily="2" charset="-122"/>
              </a:rPr>
              <a:t>Nama</a:t>
            </a:r>
          </a:p>
          <a:p>
            <a:r>
              <a:rPr lang="nl-NL" dirty="0" err="1">
                <a:solidFill>
                  <a:schemeClr val="accent5">
                    <a:lumMod val="50000"/>
                  </a:schemeClr>
                </a:solidFill>
                <a:latin typeface="+mj-lt"/>
                <a:ea typeface="SimSun" panose="02010600030101010101" pitchFamily="2" charset="-122"/>
              </a:rPr>
              <a:t>Honjozo</a:t>
            </a:r>
            <a:endParaRPr lang="nl-NL" dirty="0">
              <a:solidFill>
                <a:schemeClr val="accent5">
                  <a:lumMod val="50000"/>
                </a:schemeClr>
              </a:solidFill>
              <a:latin typeface="+mj-lt"/>
              <a:ea typeface="SimSun" panose="02010600030101010101" pitchFamily="2" charset="-122"/>
            </a:endParaRPr>
          </a:p>
          <a:p>
            <a:r>
              <a:rPr lang="nl-NL" dirty="0" err="1">
                <a:solidFill>
                  <a:schemeClr val="accent5">
                    <a:lumMod val="50000"/>
                  </a:schemeClr>
                </a:solidFill>
                <a:latin typeface="+mj-lt"/>
                <a:ea typeface="SimSun" panose="02010600030101010101" pitchFamily="2" charset="-122"/>
              </a:rPr>
              <a:t>Futushu</a:t>
            </a:r>
            <a:endParaRPr lang="nl-NL" dirty="0">
              <a:solidFill>
                <a:schemeClr val="accent5">
                  <a:lumMod val="50000"/>
                </a:schemeClr>
              </a:solidFill>
              <a:latin typeface="+mj-lt"/>
              <a:ea typeface="SimSun" panose="02010600030101010101" pitchFamily="2" charset="-122"/>
            </a:endParaRPr>
          </a:p>
        </p:txBody>
      </p:sp>
      <p:sp>
        <p:nvSpPr>
          <p:cNvPr id="53" name="Tekstvak 52"/>
          <p:cNvSpPr txBox="1"/>
          <p:nvPr/>
        </p:nvSpPr>
        <p:spPr>
          <a:xfrm>
            <a:off x="3209626" y="1968254"/>
            <a:ext cx="3557587" cy="923330"/>
          </a:xfrm>
          <a:prstGeom prst="rect">
            <a:avLst/>
          </a:prstGeom>
          <a:noFill/>
        </p:spPr>
        <p:txBody>
          <a:bodyPr wrap="square" rtlCol="0">
            <a:spAutoFit/>
          </a:bodyPr>
          <a:lstStyle/>
          <a:p>
            <a:r>
              <a:rPr lang="nl-NL" dirty="0" err="1">
                <a:solidFill>
                  <a:schemeClr val="accent5">
                    <a:lumMod val="50000"/>
                  </a:schemeClr>
                </a:solidFill>
                <a:latin typeface="+mj-lt"/>
                <a:ea typeface="SimSun" panose="02010600030101010101" pitchFamily="2" charset="-122"/>
              </a:rPr>
              <a:t>Junmai</a:t>
            </a:r>
            <a:endParaRPr lang="nl-NL" dirty="0">
              <a:solidFill>
                <a:schemeClr val="accent5">
                  <a:lumMod val="50000"/>
                </a:schemeClr>
              </a:solidFill>
              <a:latin typeface="+mj-lt"/>
              <a:ea typeface="SimSun" panose="02010600030101010101" pitchFamily="2" charset="-122"/>
            </a:endParaRPr>
          </a:p>
          <a:p>
            <a:r>
              <a:rPr lang="nl-NL" dirty="0" err="1">
                <a:solidFill>
                  <a:schemeClr val="accent5">
                    <a:lumMod val="50000"/>
                  </a:schemeClr>
                </a:solidFill>
                <a:latin typeface="+mj-lt"/>
                <a:ea typeface="SimSun" panose="02010600030101010101" pitchFamily="2" charset="-122"/>
              </a:rPr>
              <a:t>Junmai</a:t>
            </a:r>
            <a:r>
              <a:rPr lang="nl-NL" dirty="0">
                <a:solidFill>
                  <a:schemeClr val="accent5">
                    <a:lumMod val="50000"/>
                  </a:schemeClr>
                </a:solidFill>
                <a:latin typeface="+mj-lt"/>
                <a:ea typeface="SimSun" panose="02010600030101010101" pitchFamily="2" charset="-122"/>
              </a:rPr>
              <a:t> </a:t>
            </a:r>
            <a:r>
              <a:rPr lang="nl-NL" dirty="0" err="1">
                <a:solidFill>
                  <a:schemeClr val="accent5">
                    <a:lumMod val="50000"/>
                  </a:schemeClr>
                </a:solidFill>
                <a:latin typeface="+mj-lt"/>
                <a:ea typeface="SimSun" panose="02010600030101010101" pitchFamily="2" charset="-122"/>
              </a:rPr>
              <a:t>Ginjo</a:t>
            </a:r>
            <a:endParaRPr lang="nl-NL" dirty="0">
              <a:solidFill>
                <a:schemeClr val="accent5">
                  <a:lumMod val="50000"/>
                </a:schemeClr>
              </a:solidFill>
              <a:latin typeface="+mj-lt"/>
              <a:ea typeface="SimSun" panose="02010600030101010101" pitchFamily="2" charset="-122"/>
            </a:endParaRPr>
          </a:p>
          <a:p>
            <a:r>
              <a:rPr lang="nl-NL" dirty="0" err="1">
                <a:solidFill>
                  <a:schemeClr val="accent5">
                    <a:lumMod val="50000"/>
                  </a:schemeClr>
                </a:solidFill>
                <a:latin typeface="+mj-lt"/>
                <a:ea typeface="SimSun" panose="02010600030101010101" pitchFamily="2" charset="-122"/>
              </a:rPr>
              <a:t>Kimoto</a:t>
            </a:r>
            <a:endParaRPr lang="nl-NL" dirty="0">
              <a:solidFill>
                <a:schemeClr val="accent5">
                  <a:lumMod val="50000"/>
                </a:schemeClr>
              </a:solidFill>
              <a:latin typeface="+mj-lt"/>
              <a:ea typeface="SimSun" panose="02010600030101010101" pitchFamily="2" charset="-122"/>
            </a:endParaRPr>
          </a:p>
        </p:txBody>
      </p:sp>
      <p:sp>
        <p:nvSpPr>
          <p:cNvPr id="15" name="Ovaal 14"/>
          <p:cNvSpPr/>
          <p:nvPr/>
        </p:nvSpPr>
        <p:spPr>
          <a:xfrm>
            <a:off x="2573838" y="1849435"/>
            <a:ext cx="2469748" cy="1149116"/>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solidFill>
                <a:schemeClr val="accent5">
                  <a:lumMod val="50000"/>
                </a:schemeClr>
              </a:solidFill>
              <a:latin typeface="+mj-lt"/>
              <a:ea typeface="SimSun" panose="02010600030101010101" pitchFamily="2" charset="-122"/>
            </a:endParaRPr>
          </a:p>
        </p:txBody>
      </p:sp>
      <p:sp>
        <p:nvSpPr>
          <p:cNvPr id="56" name="Ovaal 55"/>
          <p:cNvSpPr/>
          <p:nvPr/>
        </p:nvSpPr>
        <p:spPr>
          <a:xfrm>
            <a:off x="2518670" y="4031482"/>
            <a:ext cx="2469748" cy="1149116"/>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accent5">
                  <a:lumMod val="50000"/>
                </a:schemeClr>
              </a:solidFill>
              <a:latin typeface="+mj-lt"/>
              <a:ea typeface="SimSun" panose="02010600030101010101" pitchFamily="2" charset="-122"/>
            </a:endParaRPr>
          </a:p>
        </p:txBody>
      </p:sp>
      <p:sp>
        <p:nvSpPr>
          <p:cNvPr id="58" name="Ovaal 57"/>
          <p:cNvSpPr/>
          <p:nvPr/>
        </p:nvSpPr>
        <p:spPr>
          <a:xfrm>
            <a:off x="7126675" y="1835925"/>
            <a:ext cx="2469748" cy="1149116"/>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solidFill>
                <a:schemeClr val="accent5">
                  <a:lumMod val="50000"/>
                </a:schemeClr>
              </a:solidFill>
              <a:latin typeface="+mj-lt"/>
              <a:ea typeface="SimSun" panose="02010600030101010101" pitchFamily="2" charset="-122"/>
            </a:endParaRPr>
          </a:p>
        </p:txBody>
      </p:sp>
      <p:sp>
        <p:nvSpPr>
          <p:cNvPr id="59" name="Ovaal 58"/>
          <p:cNvSpPr/>
          <p:nvPr/>
        </p:nvSpPr>
        <p:spPr>
          <a:xfrm>
            <a:off x="7126675" y="4047852"/>
            <a:ext cx="2469748" cy="1149116"/>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accent5">
                  <a:lumMod val="50000"/>
                </a:schemeClr>
              </a:solidFill>
              <a:latin typeface="+mj-lt"/>
              <a:ea typeface="SimSun" panose="02010600030101010101" pitchFamily="2" charset="-122"/>
            </a:endParaRPr>
          </a:p>
        </p:txBody>
      </p:sp>
      <p:pic>
        <p:nvPicPr>
          <p:cNvPr id="23" name="Afbeelding 22">
            <a:extLst>
              <a:ext uri="{FF2B5EF4-FFF2-40B4-BE49-F238E27FC236}">
                <a16:creationId xmlns:a16="http://schemas.microsoft.com/office/drawing/2014/main" id="{76C14690-66DF-5E47-8D43-F13D541846AB}"/>
              </a:ext>
            </a:extLst>
          </p:cNvPr>
          <p:cNvPicPr>
            <a:picLocks noChangeAspect="1"/>
          </p:cNvPicPr>
          <p:nvPr/>
        </p:nvPicPr>
        <p:blipFill>
          <a:blip r:embed="rId3"/>
          <a:stretch>
            <a:fillRect/>
          </a:stretch>
        </p:blipFill>
        <p:spPr>
          <a:xfrm>
            <a:off x="100013" y="6196365"/>
            <a:ext cx="3371850" cy="624976"/>
          </a:xfrm>
          <a:prstGeom prst="rect">
            <a:avLst/>
          </a:prstGeom>
        </p:spPr>
      </p:pic>
      <p:sp>
        <p:nvSpPr>
          <p:cNvPr id="24" name="Tekstvak 23">
            <a:extLst>
              <a:ext uri="{FF2B5EF4-FFF2-40B4-BE49-F238E27FC236}">
                <a16:creationId xmlns:a16="http://schemas.microsoft.com/office/drawing/2014/main" id="{C13197E4-DEC5-814C-97F8-8F1C3CF2ADED}"/>
              </a:ext>
            </a:extLst>
          </p:cNvPr>
          <p:cNvSpPr txBox="1"/>
          <p:nvPr/>
        </p:nvSpPr>
        <p:spPr>
          <a:xfrm>
            <a:off x="3162301" y="220984"/>
            <a:ext cx="8799564" cy="584775"/>
          </a:xfrm>
          <a:prstGeom prst="rect">
            <a:avLst/>
          </a:prstGeom>
          <a:noFill/>
        </p:spPr>
        <p:txBody>
          <a:bodyPr wrap="square" rtlCol="0">
            <a:spAutoFit/>
          </a:bodyPr>
          <a:lstStyle/>
          <a:p>
            <a:pPr algn="r"/>
            <a:r>
              <a:rPr lang="nl-NL" sz="3200" dirty="0">
                <a:solidFill>
                  <a:schemeClr val="accent5">
                    <a:lumMod val="50000"/>
                  </a:schemeClr>
                </a:solidFill>
                <a:latin typeface="+mj-lt"/>
                <a:ea typeface="SimSun" panose="02010600030101010101" pitchFamily="2" charset="-122"/>
                <a:cs typeface="Helvetica" charset="0"/>
              </a:rPr>
              <a:t>Sake-stijlen</a:t>
            </a:r>
          </a:p>
        </p:txBody>
      </p:sp>
    </p:spTree>
    <p:extLst>
      <p:ext uri="{BB962C8B-B14F-4D97-AF65-F5344CB8AC3E}">
        <p14:creationId xmlns:p14="http://schemas.microsoft.com/office/powerpoint/2010/main" val="19314091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Afbeelding 9">
            <a:extLst>
              <a:ext uri="{FF2B5EF4-FFF2-40B4-BE49-F238E27FC236}">
                <a16:creationId xmlns:a16="http://schemas.microsoft.com/office/drawing/2014/main" id="{8B5EF69C-C3AF-6948-A724-B04B0E35B3C3}"/>
              </a:ext>
            </a:extLst>
          </p:cNvPr>
          <p:cNvPicPr>
            <a:picLocks noChangeAspect="1"/>
          </p:cNvPicPr>
          <p:nvPr/>
        </p:nvPicPr>
        <p:blipFill>
          <a:blip r:embed="rId3"/>
          <a:stretch>
            <a:fillRect/>
          </a:stretch>
        </p:blipFill>
        <p:spPr>
          <a:xfrm>
            <a:off x="100013" y="6196365"/>
            <a:ext cx="3371850" cy="624976"/>
          </a:xfrm>
          <a:prstGeom prst="rect">
            <a:avLst/>
          </a:prstGeom>
        </p:spPr>
      </p:pic>
      <p:sp>
        <p:nvSpPr>
          <p:cNvPr id="12" name="Tekstvak 11">
            <a:extLst>
              <a:ext uri="{FF2B5EF4-FFF2-40B4-BE49-F238E27FC236}">
                <a16:creationId xmlns:a16="http://schemas.microsoft.com/office/drawing/2014/main" id="{8A600639-1E83-DB4D-A584-63AC97C1FD6D}"/>
              </a:ext>
            </a:extLst>
          </p:cNvPr>
          <p:cNvSpPr txBox="1"/>
          <p:nvPr/>
        </p:nvSpPr>
        <p:spPr>
          <a:xfrm>
            <a:off x="3988969" y="155423"/>
            <a:ext cx="7833195" cy="584775"/>
          </a:xfrm>
          <a:prstGeom prst="rect">
            <a:avLst/>
          </a:prstGeom>
          <a:noFill/>
        </p:spPr>
        <p:txBody>
          <a:bodyPr wrap="square" rtlCol="0">
            <a:spAutoFit/>
          </a:bodyPr>
          <a:lstStyle/>
          <a:p>
            <a:pPr algn="r"/>
            <a:r>
              <a:rPr lang="nl-NL" sz="3200" dirty="0" err="1">
                <a:solidFill>
                  <a:schemeClr val="accent5">
                    <a:lumMod val="75000"/>
                  </a:schemeClr>
                </a:solidFill>
                <a:latin typeface="+mj-lt"/>
                <a:ea typeface="SimSun" panose="02010600030101010101" pitchFamily="2" charset="-122"/>
                <a:cs typeface="Helvetica" charset="0"/>
              </a:rPr>
              <a:t>Asahara</a:t>
            </a:r>
            <a:r>
              <a:rPr lang="nl-NL" sz="3200" dirty="0">
                <a:solidFill>
                  <a:schemeClr val="accent5">
                    <a:lumMod val="75000"/>
                  </a:schemeClr>
                </a:solidFill>
                <a:latin typeface="+mj-lt"/>
                <a:ea typeface="SimSun" panose="02010600030101010101" pitchFamily="2" charset="-122"/>
                <a:cs typeface="Helvetica" charset="0"/>
              </a:rPr>
              <a:t> - </a:t>
            </a:r>
            <a:r>
              <a:rPr lang="nl-NL" sz="3200" dirty="0" err="1">
                <a:solidFill>
                  <a:schemeClr val="accent5">
                    <a:lumMod val="75000"/>
                  </a:schemeClr>
                </a:solidFill>
                <a:latin typeface="+mj-lt"/>
                <a:ea typeface="SimSun" panose="02010600030101010101" pitchFamily="2" charset="-122"/>
                <a:cs typeface="Helvetica" charset="0"/>
              </a:rPr>
              <a:t>Sayori</a:t>
            </a:r>
            <a:endParaRPr lang="nl-NL" sz="3200" dirty="0">
              <a:solidFill>
                <a:schemeClr val="accent5">
                  <a:lumMod val="75000"/>
                </a:schemeClr>
              </a:solidFill>
              <a:latin typeface="+mj-lt"/>
              <a:ea typeface="SimSun" panose="02010600030101010101" pitchFamily="2" charset="-122"/>
              <a:cs typeface="Helvetica" charset="0"/>
            </a:endParaRPr>
          </a:p>
        </p:txBody>
      </p:sp>
      <p:pic>
        <p:nvPicPr>
          <p:cNvPr id="4" name="Afbeelding 3">
            <a:extLst>
              <a:ext uri="{FF2B5EF4-FFF2-40B4-BE49-F238E27FC236}">
                <a16:creationId xmlns:a16="http://schemas.microsoft.com/office/drawing/2014/main" id="{CF64D5E5-DF5C-244F-9A5B-2D869E9B4C60}"/>
              </a:ext>
            </a:extLst>
          </p:cNvPr>
          <p:cNvPicPr>
            <a:picLocks noChangeAspect="1"/>
          </p:cNvPicPr>
          <p:nvPr/>
        </p:nvPicPr>
        <p:blipFill>
          <a:blip r:embed="rId4"/>
          <a:stretch>
            <a:fillRect/>
          </a:stretch>
        </p:blipFill>
        <p:spPr>
          <a:xfrm>
            <a:off x="457200" y="990600"/>
            <a:ext cx="4699000" cy="4699000"/>
          </a:xfrm>
          <a:prstGeom prst="rect">
            <a:avLst/>
          </a:prstGeom>
        </p:spPr>
      </p:pic>
      <p:graphicFrame>
        <p:nvGraphicFramePr>
          <p:cNvPr id="7" name="Tabel 6">
            <a:extLst>
              <a:ext uri="{FF2B5EF4-FFF2-40B4-BE49-F238E27FC236}">
                <a16:creationId xmlns:a16="http://schemas.microsoft.com/office/drawing/2014/main" id="{4AF5556E-4CE2-E549-A807-0404D1C1CF5B}"/>
              </a:ext>
            </a:extLst>
          </p:cNvPr>
          <p:cNvGraphicFramePr>
            <a:graphicFrameLocks noGrp="1"/>
          </p:cNvGraphicFramePr>
          <p:nvPr>
            <p:extLst>
              <p:ext uri="{D42A27DB-BD31-4B8C-83A1-F6EECF244321}">
                <p14:modId xmlns:p14="http://schemas.microsoft.com/office/powerpoint/2010/main" val="630898351"/>
              </p:ext>
            </p:extLst>
          </p:nvPr>
        </p:nvGraphicFramePr>
        <p:xfrm>
          <a:off x="4762316" y="1049018"/>
          <a:ext cx="7059848" cy="5147347"/>
        </p:xfrm>
        <a:graphic>
          <a:graphicData uri="http://schemas.openxmlformats.org/drawingml/2006/table">
            <a:tbl>
              <a:tblPr firstRow="1" bandRow="1">
                <a:tableStyleId>{2D5ABB26-0587-4C30-8999-92F81FD0307C}</a:tableStyleId>
              </a:tblPr>
              <a:tblGrid>
                <a:gridCol w="2353283">
                  <a:extLst>
                    <a:ext uri="{9D8B030D-6E8A-4147-A177-3AD203B41FA5}">
                      <a16:colId xmlns:a16="http://schemas.microsoft.com/office/drawing/2014/main" val="2044004422"/>
                    </a:ext>
                  </a:extLst>
                </a:gridCol>
                <a:gridCol w="437563">
                  <a:extLst>
                    <a:ext uri="{9D8B030D-6E8A-4147-A177-3AD203B41FA5}">
                      <a16:colId xmlns:a16="http://schemas.microsoft.com/office/drawing/2014/main" val="2634065927"/>
                    </a:ext>
                  </a:extLst>
                </a:gridCol>
                <a:gridCol w="4269002">
                  <a:extLst>
                    <a:ext uri="{9D8B030D-6E8A-4147-A177-3AD203B41FA5}">
                      <a16:colId xmlns:a16="http://schemas.microsoft.com/office/drawing/2014/main" val="1426559370"/>
                    </a:ext>
                  </a:extLst>
                </a:gridCol>
              </a:tblGrid>
              <a:tr h="502298">
                <a:tc>
                  <a:txBody>
                    <a:bodyPr/>
                    <a:lstStyle/>
                    <a:p>
                      <a:r>
                        <a:rPr lang="nl-BE" i="1" dirty="0">
                          <a:solidFill>
                            <a:schemeClr val="accent5">
                              <a:lumMod val="50000"/>
                            </a:schemeClr>
                          </a:solidFill>
                          <a:latin typeface="+mj-lt"/>
                        </a:rPr>
                        <a:t>Categorie</a:t>
                      </a:r>
                    </a:p>
                  </a:txBody>
                  <a:tcPr/>
                </a:tc>
                <a:tc>
                  <a:txBody>
                    <a:bodyPr/>
                    <a:lstStyle/>
                    <a:p>
                      <a:endParaRPr lang="nl-BE">
                        <a:solidFill>
                          <a:schemeClr val="accent5">
                            <a:lumMod val="50000"/>
                          </a:schemeClr>
                        </a:solidFill>
                        <a:latin typeface="+mj-lt"/>
                      </a:endParaRPr>
                    </a:p>
                  </a:txBody>
                  <a:tcPr/>
                </a:tc>
                <a:tc>
                  <a:txBody>
                    <a:bodyPr/>
                    <a:lstStyle/>
                    <a:p>
                      <a:r>
                        <a:rPr lang="nl-BE" dirty="0">
                          <a:solidFill>
                            <a:schemeClr val="accent5">
                              <a:lumMod val="50000"/>
                            </a:schemeClr>
                          </a:solidFill>
                          <a:latin typeface="+mj-lt"/>
                        </a:rPr>
                        <a:t>Junmai</a:t>
                      </a:r>
                    </a:p>
                  </a:txBody>
                  <a:tcPr/>
                </a:tc>
                <a:extLst>
                  <a:ext uri="{0D108BD9-81ED-4DB2-BD59-A6C34878D82A}">
                    <a16:rowId xmlns:a16="http://schemas.microsoft.com/office/drawing/2014/main" val="1366709317"/>
                  </a:ext>
                </a:extLst>
              </a:tr>
              <a:tr h="502298">
                <a:tc>
                  <a:txBody>
                    <a:bodyPr/>
                    <a:lstStyle/>
                    <a:p>
                      <a:r>
                        <a:rPr lang="nl-BE" i="1" dirty="0">
                          <a:solidFill>
                            <a:schemeClr val="accent5">
                              <a:lumMod val="50000"/>
                            </a:schemeClr>
                          </a:solidFill>
                          <a:latin typeface="+mj-lt"/>
                        </a:rPr>
                        <a:t>Rijst</a:t>
                      </a:r>
                    </a:p>
                  </a:txBody>
                  <a:tcPr/>
                </a:tc>
                <a:tc>
                  <a:txBody>
                    <a:bodyPr/>
                    <a:lstStyle/>
                    <a:p>
                      <a:endParaRPr lang="nl-BE">
                        <a:solidFill>
                          <a:schemeClr val="accent5">
                            <a:lumMod val="50000"/>
                          </a:schemeClr>
                        </a:solidFill>
                        <a:latin typeface="+mj-lt"/>
                      </a:endParaRPr>
                    </a:p>
                  </a:txBody>
                  <a:tcPr/>
                </a:tc>
                <a:tc>
                  <a:txBody>
                    <a:bodyPr/>
                    <a:lstStyle/>
                    <a:p>
                      <a:r>
                        <a:rPr lang="nl-BE" dirty="0">
                          <a:solidFill>
                            <a:schemeClr val="accent5">
                              <a:lumMod val="50000"/>
                            </a:schemeClr>
                          </a:solidFill>
                          <a:latin typeface="+mj-lt"/>
                        </a:rPr>
                        <a:t>Hattanishiki</a:t>
                      </a:r>
                    </a:p>
                  </a:txBody>
                  <a:tcPr/>
                </a:tc>
                <a:extLst>
                  <a:ext uri="{0D108BD9-81ED-4DB2-BD59-A6C34878D82A}">
                    <a16:rowId xmlns:a16="http://schemas.microsoft.com/office/drawing/2014/main" val="3942239402"/>
                  </a:ext>
                </a:extLst>
              </a:tr>
              <a:tr h="502298">
                <a:tc>
                  <a:txBody>
                    <a:bodyPr/>
                    <a:lstStyle/>
                    <a:p>
                      <a:r>
                        <a:rPr lang="nl-BE" i="1" dirty="0">
                          <a:solidFill>
                            <a:schemeClr val="accent5">
                              <a:lumMod val="50000"/>
                            </a:schemeClr>
                          </a:solidFill>
                          <a:latin typeface="+mj-lt"/>
                        </a:rPr>
                        <a:t>Polijstgraad</a:t>
                      </a:r>
                    </a:p>
                  </a:txBody>
                  <a:tcPr/>
                </a:tc>
                <a:tc>
                  <a:txBody>
                    <a:bodyPr/>
                    <a:lstStyle/>
                    <a:p>
                      <a:endParaRPr lang="nl-BE" dirty="0">
                        <a:solidFill>
                          <a:schemeClr val="accent5">
                            <a:lumMod val="50000"/>
                          </a:schemeClr>
                        </a:solidFill>
                        <a:latin typeface="+mj-lt"/>
                      </a:endParaRPr>
                    </a:p>
                  </a:txBody>
                  <a:tcPr/>
                </a:tc>
                <a:tc>
                  <a:txBody>
                    <a:bodyPr/>
                    <a:lstStyle/>
                    <a:p>
                      <a:r>
                        <a:rPr lang="nl-BE" dirty="0">
                          <a:solidFill>
                            <a:schemeClr val="accent5">
                              <a:lumMod val="50000"/>
                            </a:schemeClr>
                          </a:solidFill>
                          <a:latin typeface="+mj-lt"/>
                        </a:rPr>
                        <a:t>70%</a:t>
                      </a:r>
                    </a:p>
                  </a:txBody>
                  <a:tcPr/>
                </a:tc>
                <a:extLst>
                  <a:ext uri="{0D108BD9-81ED-4DB2-BD59-A6C34878D82A}">
                    <a16:rowId xmlns:a16="http://schemas.microsoft.com/office/drawing/2014/main" val="1825989059"/>
                  </a:ext>
                </a:extLst>
              </a:tr>
              <a:tr h="502298">
                <a:tc>
                  <a:txBody>
                    <a:bodyPr/>
                    <a:lstStyle/>
                    <a:p>
                      <a:r>
                        <a:rPr lang="nl-BE" i="1" dirty="0">
                          <a:solidFill>
                            <a:schemeClr val="accent5">
                              <a:lumMod val="50000"/>
                            </a:schemeClr>
                          </a:solidFill>
                          <a:latin typeface="+mj-lt"/>
                        </a:rPr>
                        <a:t>Stijl</a:t>
                      </a:r>
                    </a:p>
                  </a:txBody>
                  <a:tcPr/>
                </a:tc>
                <a:tc>
                  <a:txBody>
                    <a:bodyPr/>
                    <a:lstStyle/>
                    <a:p>
                      <a:endParaRPr lang="nl-BE">
                        <a:solidFill>
                          <a:schemeClr val="accent5">
                            <a:lumMod val="50000"/>
                          </a:schemeClr>
                        </a:solidFill>
                        <a:latin typeface="+mj-lt"/>
                      </a:endParaRPr>
                    </a:p>
                  </a:txBody>
                  <a:tcPr/>
                </a:tc>
                <a:tc>
                  <a:txBody>
                    <a:bodyPr/>
                    <a:lstStyle/>
                    <a:p>
                      <a:r>
                        <a:rPr lang="nl-BE" dirty="0">
                          <a:solidFill>
                            <a:schemeClr val="accent5">
                              <a:lumMod val="50000"/>
                            </a:schemeClr>
                          </a:solidFill>
                          <a:latin typeface="+mj-lt"/>
                        </a:rPr>
                        <a:t>Breed &amp; zacht</a:t>
                      </a:r>
                    </a:p>
                  </a:txBody>
                  <a:tcPr/>
                </a:tc>
                <a:extLst>
                  <a:ext uri="{0D108BD9-81ED-4DB2-BD59-A6C34878D82A}">
                    <a16:rowId xmlns:a16="http://schemas.microsoft.com/office/drawing/2014/main" val="1602721751"/>
                  </a:ext>
                </a:extLst>
              </a:tr>
              <a:tr h="3138155">
                <a:tc>
                  <a:txBody>
                    <a:bodyPr/>
                    <a:lstStyle/>
                    <a:p>
                      <a:r>
                        <a:rPr lang="nl-BE" i="1" dirty="0">
                          <a:solidFill>
                            <a:schemeClr val="accent5">
                              <a:lumMod val="50000"/>
                            </a:schemeClr>
                          </a:solidFill>
                          <a:latin typeface="+mj-lt"/>
                        </a:rPr>
                        <a:t>Beschrijving</a:t>
                      </a:r>
                    </a:p>
                  </a:txBody>
                  <a:tcPr/>
                </a:tc>
                <a:tc>
                  <a:txBody>
                    <a:bodyPr/>
                    <a:lstStyle/>
                    <a:p>
                      <a:endParaRPr lang="nl-BE">
                        <a:solidFill>
                          <a:schemeClr val="accent5">
                            <a:lumMod val="50000"/>
                          </a:schemeClr>
                        </a:solidFill>
                        <a:latin typeface="+mj-lt"/>
                      </a:endParaRPr>
                    </a:p>
                  </a:txBody>
                  <a:tcPr/>
                </a:tc>
                <a:tc>
                  <a:txBody>
                    <a:bodyPr/>
                    <a:lstStyle/>
                    <a:p>
                      <a:pPr marL="0" algn="just" defTabSz="914400" rtl="0" eaLnBrk="1" latinLnBrk="0" hangingPunct="1"/>
                      <a:r>
                        <a:rPr lang="nl-NL" sz="1800" kern="1200" dirty="0" err="1">
                          <a:solidFill>
                            <a:schemeClr val="accent5">
                              <a:lumMod val="50000"/>
                            </a:schemeClr>
                          </a:solidFill>
                          <a:latin typeface="+mj-lt"/>
                          <a:ea typeface="+mn-ea"/>
                          <a:cs typeface="+mn-cs"/>
                        </a:rPr>
                        <a:t>Sayori</a:t>
                      </a:r>
                      <a:r>
                        <a:rPr lang="nl-NL" sz="1800" kern="1200" dirty="0">
                          <a:solidFill>
                            <a:schemeClr val="accent5">
                              <a:lumMod val="50000"/>
                            </a:schemeClr>
                          </a:solidFill>
                          <a:latin typeface="+mj-lt"/>
                          <a:ea typeface="+mn-ea"/>
                          <a:cs typeface="+mn-cs"/>
                        </a:rPr>
                        <a:t> is '</a:t>
                      </a:r>
                      <a:r>
                        <a:rPr lang="nl-NL" sz="1800" kern="1200" dirty="0" err="1">
                          <a:solidFill>
                            <a:schemeClr val="accent5">
                              <a:lumMod val="50000"/>
                            </a:schemeClr>
                          </a:solidFill>
                          <a:latin typeface="+mj-lt"/>
                          <a:ea typeface="+mn-ea"/>
                          <a:cs typeface="+mn-cs"/>
                        </a:rPr>
                        <a:t>nakadori</a:t>
                      </a:r>
                      <a:r>
                        <a:rPr lang="nl-NL" sz="1800" kern="1200" dirty="0">
                          <a:solidFill>
                            <a:schemeClr val="accent5">
                              <a:lumMod val="50000"/>
                            </a:schemeClr>
                          </a:solidFill>
                          <a:latin typeface="+mj-lt"/>
                          <a:ea typeface="+mn-ea"/>
                          <a:cs typeface="+mn-cs"/>
                        </a:rPr>
                        <a:t>' sake. Na de gisting wordt de sake overgeheveld naar de pers om de sake van de 'lies' te scheiden. </a:t>
                      </a:r>
                      <a:r>
                        <a:rPr lang="nl-NL" sz="1800" kern="1200" dirty="0" err="1">
                          <a:solidFill>
                            <a:schemeClr val="accent5">
                              <a:lumMod val="50000"/>
                            </a:schemeClr>
                          </a:solidFill>
                          <a:latin typeface="+mj-lt"/>
                          <a:ea typeface="+mn-ea"/>
                          <a:cs typeface="+mn-cs"/>
                        </a:rPr>
                        <a:t>Nakadori</a:t>
                      </a:r>
                      <a:r>
                        <a:rPr lang="nl-NL" sz="1800" kern="1200" dirty="0">
                          <a:solidFill>
                            <a:schemeClr val="accent5">
                              <a:lumMod val="50000"/>
                            </a:schemeClr>
                          </a:solidFill>
                          <a:latin typeface="+mj-lt"/>
                          <a:ea typeface="+mn-ea"/>
                          <a:cs typeface="+mn-cs"/>
                        </a:rPr>
                        <a:t> is de eerste sake die vrijkomt bij het persen, met slechts een lichte druk. Over het algemeen beschouwd als de beste sake. Enorm levendig, met venkel en anijs die gepaard gaan met mooie </a:t>
                      </a:r>
                      <a:r>
                        <a:rPr lang="nl-NL" sz="1800" kern="1200" dirty="0" err="1">
                          <a:solidFill>
                            <a:schemeClr val="accent5">
                              <a:lumMod val="50000"/>
                            </a:schemeClr>
                          </a:solidFill>
                          <a:latin typeface="+mj-lt"/>
                          <a:ea typeface="+mn-ea"/>
                          <a:cs typeface="+mn-cs"/>
                        </a:rPr>
                        <a:t>mineraliteit</a:t>
                      </a:r>
                      <a:r>
                        <a:rPr lang="nl-NL" sz="1800" kern="1200" dirty="0">
                          <a:solidFill>
                            <a:schemeClr val="accent5">
                              <a:lumMod val="50000"/>
                            </a:schemeClr>
                          </a:solidFill>
                          <a:latin typeface="+mj-lt"/>
                          <a:ea typeface="+mn-ea"/>
                          <a:cs typeface="+mn-cs"/>
                        </a:rPr>
                        <a:t> en zachte textuur.</a:t>
                      </a:r>
                      <a:r>
                        <a:rPr lang="nl-BE" sz="1800" kern="1200" dirty="0">
                          <a:solidFill>
                            <a:schemeClr val="accent5">
                              <a:lumMod val="50000"/>
                            </a:schemeClr>
                          </a:solidFill>
                          <a:latin typeface="+mj-lt"/>
                          <a:ea typeface="+mn-ea"/>
                          <a:cs typeface="+mn-cs"/>
                        </a:rPr>
                        <a:t> </a:t>
                      </a:r>
                    </a:p>
                  </a:txBody>
                  <a:tcPr/>
                </a:tc>
                <a:extLst>
                  <a:ext uri="{0D108BD9-81ED-4DB2-BD59-A6C34878D82A}">
                    <a16:rowId xmlns:a16="http://schemas.microsoft.com/office/drawing/2014/main" val="1410323312"/>
                  </a:ext>
                </a:extLst>
              </a:tr>
            </a:tbl>
          </a:graphicData>
        </a:graphic>
      </p:graphicFrame>
    </p:spTree>
    <p:extLst>
      <p:ext uri="{BB962C8B-B14F-4D97-AF65-F5344CB8AC3E}">
        <p14:creationId xmlns:p14="http://schemas.microsoft.com/office/powerpoint/2010/main" val="17114981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kstvak 4"/>
          <p:cNvSpPr txBox="1"/>
          <p:nvPr/>
        </p:nvSpPr>
        <p:spPr>
          <a:xfrm>
            <a:off x="358288" y="1179780"/>
            <a:ext cx="5483711" cy="3970318"/>
          </a:xfrm>
          <a:prstGeom prst="rect">
            <a:avLst/>
          </a:prstGeom>
          <a:noFill/>
        </p:spPr>
        <p:txBody>
          <a:bodyPr wrap="square" rtlCol="0">
            <a:spAutoFit/>
          </a:bodyPr>
          <a:lstStyle/>
          <a:p>
            <a:pPr marL="285750" indent="-285750">
              <a:buClr>
                <a:srgbClr val="421A64"/>
              </a:buClr>
              <a:buSzPct val="60000"/>
              <a:buFont typeface="Wingdings" charset="2"/>
              <a:buChar char="q"/>
            </a:pPr>
            <a:r>
              <a:rPr lang="nl-NL" dirty="0">
                <a:solidFill>
                  <a:schemeClr val="accent5">
                    <a:lumMod val="50000"/>
                  </a:schemeClr>
                </a:solidFill>
                <a:latin typeface="+mj-lt"/>
              </a:rPr>
              <a:t>Tafelrijst kan in principe worden gebruikt, maar voor premiumsake gaat de voorkeur uit naar ’</a:t>
            </a:r>
            <a:r>
              <a:rPr lang="nl-NL" dirty="0" err="1">
                <a:solidFill>
                  <a:schemeClr val="accent5">
                    <a:lumMod val="50000"/>
                  </a:schemeClr>
                </a:solidFill>
                <a:latin typeface="+mj-lt"/>
              </a:rPr>
              <a:t>sakemai</a:t>
            </a:r>
            <a:r>
              <a:rPr lang="nl-NL" dirty="0">
                <a:solidFill>
                  <a:schemeClr val="accent5">
                    <a:lumMod val="50000"/>
                  </a:schemeClr>
                </a:solidFill>
                <a:latin typeface="+mj-lt"/>
              </a:rPr>
              <a:t>’, rijstsoorten die speciaal worden gecultiveerd voor de productie van sake</a:t>
            </a:r>
          </a:p>
          <a:p>
            <a:pPr marL="285750" indent="-285750">
              <a:buClr>
                <a:srgbClr val="421A64"/>
              </a:buClr>
              <a:buSzPct val="60000"/>
              <a:buFont typeface="Wingdings" charset="2"/>
              <a:buChar char="q"/>
            </a:pPr>
            <a:endParaRPr lang="nl-NL" dirty="0">
              <a:solidFill>
                <a:schemeClr val="accent5">
                  <a:lumMod val="50000"/>
                </a:schemeClr>
              </a:solidFill>
              <a:latin typeface="+mj-lt"/>
            </a:endParaRPr>
          </a:p>
          <a:p>
            <a:pPr marL="285750" indent="-285750">
              <a:buClr>
                <a:srgbClr val="421A64"/>
              </a:buClr>
              <a:buSzPct val="60000"/>
              <a:buFont typeface="Wingdings" charset="2"/>
              <a:buChar char="q"/>
            </a:pPr>
            <a:r>
              <a:rPr lang="nl-NL" dirty="0">
                <a:solidFill>
                  <a:schemeClr val="accent5">
                    <a:lumMod val="50000"/>
                  </a:schemeClr>
                </a:solidFill>
                <a:latin typeface="+mj-lt"/>
              </a:rPr>
              <a:t>Voordelen zijn onder andere:</a:t>
            </a:r>
          </a:p>
          <a:p>
            <a:pPr marL="742950" lvl="1" indent="-285750">
              <a:buClr>
                <a:srgbClr val="421A64"/>
              </a:buClr>
              <a:buSzPct val="60000"/>
              <a:buFont typeface="Courier New" charset="0"/>
              <a:buChar char="o"/>
            </a:pPr>
            <a:r>
              <a:rPr lang="nl-NL" dirty="0">
                <a:solidFill>
                  <a:schemeClr val="accent5">
                    <a:lumMod val="50000"/>
                  </a:schemeClr>
                </a:solidFill>
                <a:latin typeface="+mj-lt"/>
              </a:rPr>
              <a:t>Minder voedingsstoffen (belangrijk tijdens de gisting)</a:t>
            </a:r>
          </a:p>
          <a:p>
            <a:pPr marL="742950" lvl="1" indent="-285750">
              <a:buClr>
                <a:srgbClr val="421A64"/>
              </a:buClr>
              <a:buSzPct val="60000"/>
              <a:buFont typeface="Courier New" charset="0"/>
              <a:buChar char="o"/>
            </a:pPr>
            <a:r>
              <a:rPr lang="nl-NL" dirty="0">
                <a:solidFill>
                  <a:schemeClr val="accent5">
                    <a:lumMod val="50000"/>
                  </a:schemeClr>
                </a:solidFill>
                <a:latin typeface="+mj-lt"/>
              </a:rPr>
              <a:t>Een grote, stevige kern</a:t>
            </a:r>
          </a:p>
          <a:p>
            <a:pPr marL="742950" lvl="1" indent="-285750">
              <a:buClr>
                <a:srgbClr val="421A64"/>
              </a:buClr>
              <a:buSzPct val="60000"/>
              <a:buFont typeface="Courier New" charset="0"/>
              <a:buChar char="o"/>
            </a:pPr>
            <a:r>
              <a:rPr lang="nl-NL" dirty="0">
                <a:solidFill>
                  <a:schemeClr val="accent5">
                    <a:lumMod val="50000"/>
                  </a:schemeClr>
                </a:solidFill>
                <a:latin typeface="+mj-lt"/>
              </a:rPr>
              <a:t>Absorptievermogen</a:t>
            </a:r>
          </a:p>
          <a:p>
            <a:pPr marL="285750" indent="-285750">
              <a:buClr>
                <a:srgbClr val="421A64"/>
              </a:buClr>
              <a:buSzPct val="60000"/>
              <a:buFont typeface="Wingdings" charset="2"/>
              <a:buChar char="q"/>
            </a:pPr>
            <a:endParaRPr lang="nl-NL" dirty="0">
              <a:solidFill>
                <a:schemeClr val="accent5">
                  <a:lumMod val="50000"/>
                </a:schemeClr>
              </a:solidFill>
              <a:latin typeface="+mj-lt"/>
            </a:endParaRPr>
          </a:p>
          <a:p>
            <a:pPr marL="285750" indent="-285750">
              <a:buClr>
                <a:srgbClr val="421A64"/>
              </a:buClr>
              <a:buSzPct val="60000"/>
              <a:buFont typeface="Wingdings" charset="2"/>
              <a:buChar char="q"/>
            </a:pPr>
            <a:r>
              <a:rPr lang="nl-NL" dirty="0">
                <a:solidFill>
                  <a:schemeClr val="accent5">
                    <a:lumMod val="50000"/>
                  </a:schemeClr>
                </a:solidFill>
                <a:latin typeface="+mj-lt"/>
              </a:rPr>
              <a:t>Focus op de essentie van de rijst: de zetmeelker</a:t>
            </a:r>
            <a:r>
              <a:rPr lang="nl-NL" dirty="0">
                <a:solidFill>
                  <a:schemeClr val="accent5">
                    <a:lumMod val="50000"/>
                  </a:schemeClr>
                </a:solidFill>
                <a:latin typeface="+mj-lt"/>
                <a:sym typeface="Wingdings"/>
              </a:rPr>
              <a:t>n  Deze is enkel toegankelijk na het </a:t>
            </a:r>
            <a:r>
              <a:rPr lang="nl-NL" dirty="0" err="1">
                <a:solidFill>
                  <a:schemeClr val="accent5">
                    <a:lumMod val="50000"/>
                  </a:schemeClr>
                </a:solidFill>
                <a:latin typeface="+mj-lt"/>
                <a:sym typeface="Wingdings"/>
              </a:rPr>
              <a:t>wegpolijsten</a:t>
            </a:r>
            <a:r>
              <a:rPr lang="nl-NL" dirty="0">
                <a:solidFill>
                  <a:schemeClr val="accent5">
                    <a:lumMod val="50000"/>
                  </a:schemeClr>
                </a:solidFill>
                <a:latin typeface="+mj-lt"/>
                <a:sym typeface="Wingdings"/>
              </a:rPr>
              <a:t> van de buitenlagen</a:t>
            </a:r>
          </a:p>
        </p:txBody>
      </p:sp>
      <p:sp>
        <p:nvSpPr>
          <p:cNvPr id="8" name="Tekstvak 7"/>
          <p:cNvSpPr txBox="1"/>
          <p:nvPr/>
        </p:nvSpPr>
        <p:spPr>
          <a:xfrm>
            <a:off x="6357938" y="4165954"/>
            <a:ext cx="4430378" cy="1077218"/>
          </a:xfrm>
          <a:prstGeom prst="rect">
            <a:avLst/>
          </a:prstGeom>
          <a:noFill/>
        </p:spPr>
        <p:txBody>
          <a:bodyPr wrap="square" rtlCol="0">
            <a:spAutoFit/>
          </a:bodyPr>
          <a:lstStyle/>
          <a:p>
            <a:pPr marL="342900" indent="-342900">
              <a:buAutoNum type="arabicPeriod"/>
            </a:pPr>
            <a:r>
              <a:rPr lang="nl-NL" sz="1600" dirty="0"/>
              <a:t>bruine rijst</a:t>
            </a:r>
          </a:p>
          <a:p>
            <a:pPr marL="342900" indent="-342900">
              <a:buAutoNum type="arabicPeriod"/>
            </a:pPr>
            <a:r>
              <a:rPr lang="nl-NL" sz="1600" dirty="0"/>
              <a:t>60% </a:t>
            </a:r>
            <a:r>
              <a:rPr lang="nl-NL" sz="1600" dirty="0" err="1"/>
              <a:t>Seimaibuai</a:t>
            </a:r>
            <a:endParaRPr lang="nl-NL" sz="1600" dirty="0"/>
          </a:p>
          <a:p>
            <a:pPr marL="342900" indent="-342900">
              <a:buAutoNum type="arabicPeriod"/>
            </a:pPr>
            <a:r>
              <a:rPr lang="nl-NL" sz="1600" dirty="0"/>
              <a:t>50% </a:t>
            </a:r>
            <a:r>
              <a:rPr lang="nl-NL" sz="1600" dirty="0" err="1"/>
              <a:t>Seimaibuai</a:t>
            </a:r>
            <a:endParaRPr lang="nl-NL" sz="1600" dirty="0"/>
          </a:p>
          <a:p>
            <a:pPr marL="342900" indent="-342900">
              <a:buAutoNum type="arabicPeriod"/>
            </a:pPr>
            <a:r>
              <a:rPr lang="nl-NL" sz="1600" dirty="0"/>
              <a:t>40% </a:t>
            </a:r>
            <a:r>
              <a:rPr lang="nl-NL" sz="1600" dirty="0" err="1"/>
              <a:t>Seimaibuai</a:t>
            </a:r>
            <a:endParaRPr lang="nl-NL" sz="1600" dirty="0"/>
          </a:p>
        </p:txBody>
      </p:sp>
      <p:pic>
        <p:nvPicPr>
          <p:cNvPr id="11" name="Afbeelding 10">
            <a:extLst>
              <a:ext uri="{FF2B5EF4-FFF2-40B4-BE49-F238E27FC236}">
                <a16:creationId xmlns:a16="http://schemas.microsoft.com/office/drawing/2014/main" id="{8AF0C664-1445-7A49-8E5B-B46DEE63DA5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461562" y="940586"/>
            <a:ext cx="4223129" cy="5694218"/>
          </a:xfrm>
          <a:prstGeom prst="rect">
            <a:avLst/>
          </a:prstGeom>
        </p:spPr>
      </p:pic>
      <p:pic>
        <p:nvPicPr>
          <p:cNvPr id="10" name="Afbeelding 9">
            <a:extLst>
              <a:ext uri="{FF2B5EF4-FFF2-40B4-BE49-F238E27FC236}">
                <a16:creationId xmlns:a16="http://schemas.microsoft.com/office/drawing/2014/main" id="{8B5EF69C-C3AF-6948-A724-B04B0E35B3C3}"/>
              </a:ext>
            </a:extLst>
          </p:cNvPr>
          <p:cNvPicPr>
            <a:picLocks noChangeAspect="1"/>
          </p:cNvPicPr>
          <p:nvPr/>
        </p:nvPicPr>
        <p:blipFill>
          <a:blip r:embed="rId4"/>
          <a:stretch>
            <a:fillRect/>
          </a:stretch>
        </p:blipFill>
        <p:spPr>
          <a:xfrm>
            <a:off x="100013" y="6196365"/>
            <a:ext cx="3371850" cy="624976"/>
          </a:xfrm>
          <a:prstGeom prst="rect">
            <a:avLst/>
          </a:prstGeom>
        </p:spPr>
      </p:pic>
      <p:sp>
        <p:nvSpPr>
          <p:cNvPr id="12" name="Tekstvak 11">
            <a:extLst>
              <a:ext uri="{FF2B5EF4-FFF2-40B4-BE49-F238E27FC236}">
                <a16:creationId xmlns:a16="http://schemas.microsoft.com/office/drawing/2014/main" id="{8A600639-1E83-DB4D-A584-63AC97C1FD6D}"/>
              </a:ext>
            </a:extLst>
          </p:cNvPr>
          <p:cNvSpPr txBox="1"/>
          <p:nvPr/>
        </p:nvSpPr>
        <p:spPr>
          <a:xfrm>
            <a:off x="3988969" y="155423"/>
            <a:ext cx="7833195" cy="584775"/>
          </a:xfrm>
          <a:prstGeom prst="rect">
            <a:avLst/>
          </a:prstGeom>
          <a:noFill/>
        </p:spPr>
        <p:txBody>
          <a:bodyPr wrap="square" rtlCol="0">
            <a:spAutoFit/>
          </a:bodyPr>
          <a:lstStyle/>
          <a:p>
            <a:pPr algn="r"/>
            <a:r>
              <a:rPr lang="nl-NL" sz="3200" dirty="0">
                <a:solidFill>
                  <a:schemeClr val="accent5">
                    <a:lumMod val="75000"/>
                  </a:schemeClr>
                </a:solidFill>
                <a:latin typeface="+mj-lt"/>
                <a:ea typeface="SimSun" panose="02010600030101010101" pitchFamily="2" charset="-122"/>
                <a:cs typeface="Helvetica" charset="0"/>
              </a:rPr>
              <a:t>De ingrediënten van sake - rijst</a:t>
            </a:r>
          </a:p>
        </p:txBody>
      </p:sp>
    </p:spTree>
    <p:extLst>
      <p:ext uri="{BB962C8B-B14F-4D97-AF65-F5344CB8AC3E}">
        <p14:creationId xmlns:p14="http://schemas.microsoft.com/office/powerpoint/2010/main" val="8196812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Afbeelding 10">
            <a:extLst>
              <a:ext uri="{FF2B5EF4-FFF2-40B4-BE49-F238E27FC236}">
                <a16:creationId xmlns:a16="http://schemas.microsoft.com/office/drawing/2014/main" id="{0D5F5923-459B-0C4A-BA50-A1E089C82B7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019435" y="13234"/>
            <a:ext cx="6856231" cy="6844766"/>
          </a:xfrm>
          <a:prstGeom prst="rect">
            <a:avLst/>
          </a:prstGeom>
        </p:spPr>
      </p:pic>
    </p:spTree>
    <p:extLst>
      <p:ext uri="{BB962C8B-B14F-4D97-AF65-F5344CB8AC3E}">
        <p14:creationId xmlns:p14="http://schemas.microsoft.com/office/powerpoint/2010/main" val="42792703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6" name="Rechte verbindingslijn 25"/>
          <p:cNvCxnSpPr/>
          <p:nvPr/>
        </p:nvCxnSpPr>
        <p:spPr>
          <a:xfrm>
            <a:off x="100013" y="848304"/>
            <a:ext cx="12304295" cy="0"/>
          </a:xfrm>
          <a:prstGeom prst="line">
            <a:avLst/>
          </a:prstGeom>
          <a:ln>
            <a:solidFill>
              <a:srgbClr val="471C69">
                <a:alpha val="20000"/>
              </a:srgbClr>
            </a:solidFill>
          </a:ln>
        </p:spPr>
        <p:style>
          <a:lnRef idx="1">
            <a:schemeClr val="accent1"/>
          </a:lnRef>
          <a:fillRef idx="0">
            <a:schemeClr val="accent1"/>
          </a:fillRef>
          <a:effectRef idx="0">
            <a:schemeClr val="accent1"/>
          </a:effectRef>
          <a:fontRef idx="minor">
            <a:schemeClr val="tx1"/>
          </a:fontRef>
        </p:style>
      </p:cxnSp>
      <p:cxnSp>
        <p:nvCxnSpPr>
          <p:cNvPr id="28" name="Rechte verbindingslijn 27"/>
          <p:cNvCxnSpPr/>
          <p:nvPr/>
        </p:nvCxnSpPr>
        <p:spPr>
          <a:xfrm>
            <a:off x="-112295" y="6164622"/>
            <a:ext cx="12304295" cy="0"/>
          </a:xfrm>
          <a:prstGeom prst="line">
            <a:avLst/>
          </a:prstGeom>
          <a:ln>
            <a:solidFill>
              <a:srgbClr val="471C69">
                <a:alpha val="20000"/>
              </a:srgbClr>
            </a:solidFill>
          </a:ln>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1"/>
            <a:ext cx="3576629" cy="848303"/>
          </a:xfrm>
          <a:prstGeom prst="rect">
            <a:avLst/>
          </a:prstGeom>
        </p:spPr>
      </p:pic>
      <p:sp>
        <p:nvSpPr>
          <p:cNvPr id="57" name="Tekstvak 56"/>
          <p:cNvSpPr txBox="1"/>
          <p:nvPr/>
        </p:nvSpPr>
        <p:spPr>
          <a:xfrm>
            <a:off x="4230463" y="157163"/>
            <a:ext cx="7833195" cy="461665"/>
          </a:xfrm>
          <a:prstGeom prst="rect">
            <a:avLst/>
          </a:prstGeom>
          <a:noFill/>
        </p:spPr>
        <p:txBody>
          <a:bodyPr wrap="square" rtlCol="0">
            <a:spAutoFit/>
          </a:bodyPr>
          <a:lstStyle/>
          <a:p>
            <a:pPr algn="r"/>
            <a:r>
              <a:rPr lang="nl-NL" sz="2400" dirty="0">
                <a:solidFill>
                  <a:srgbClr val="421A64"/>
                </a:solidFill>
                <a:latin typeface="Helvetica" charset="0"/>
                <a:ea typeface="Helvetica" charset="0"/>
                <a:cs typeface="Helvetica" charset="0"/>
              </a:rPr>
              <a:t>De ingrediënten van sake: rijst</a:t>
            </a:r>
          </a:p>
        </p:txBody>
      </p:sp>
      <p:pic>
        <p:nvPicPr>
          <p:cNvPr id="4" name="Afbeelding 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34105" y="-1282426"/>
            <a:ext cx="12685690" cy="8448670"/>
          </a:xfrm>
          <a:prstGeom prst="rect">
            <a:avLst/>
          </a:prstGeom>
        </p:spPr>
      </p:pic>
      <p:sp>
        <p:nvSpPr>
          <p:cNvPr id="9" name="Tekstvak 8"/>
          <p:cNvSpPr txBox="1"/>
          <p:nvPr/>
        </p:nvSpPr>
        <p:spPr>
          <a:xfrm>
            <a:off x="2122515" y="5856845"/>
            <a:ext cx="4086225" cy="307777"/>
          </a:xfrm>
          <a:prstGeom prst="rect">
            <a:avLst/>
          </a:prstGeom>
          <a:noFill/>
        </p:spPr>
        <p:txBody>
          <a:bodyPr wrap="square" rtlCol="0">
            <a:spAutoFit/>
          </a:bodyPr>
          <a:lstStyle/>
          <a:p>
            <a:r>
              <a:rPr lang="nl-NL" sz="1400" dirty="0"/>
              <a:t>Chiba-ken</a:t>
            </a:r>
          </a:p>
        </p:txBody>
      </p:sp>
    </p:spTree>
    <p:extLst>
      <p:ext uri="{BB962C8B-B14F-4D97-AF65-F5344CB8AC3E}">
        <p14:creationId xmlns:p14="http://schemas.microsoft.com/office/powerpoint/2010/main" val="18585653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Afbeelding 9">
            <a:extLst>
              <a:ext uri="{FF2B5EF4-FFF2-40B4-BE49-F238E27FC236}">
                <a16:creationId xmlns:a16="http://schemas.microsoft.com/office/drawing/2014/main" id="{8B5EF69C-C3AF-6948-A724-B04B0E35B3C3}"/>
              </a:ext>
            </a:extLst>
          </p:cNvPr>
          <p:cNvPicPr>
            <a:picLocks noChangeAspect="1"/>
          </p:cNvPicPr>
          <p:nvPr/>
        </p:nvPicPr>
        <p:blipFill>
          <a:blip r:embed="rId3"/>
          <a:stretch>
            <a:fillRect/>
          </a:stretch>
        </p:blipFill>
        <p:spPr>
          <a:xfrm>
            <a:off x="100013" y="6196365"/>
            <a:ext cx="3371850" cy="624976"/>
          </a:xfrm>
          <a:prstGeom prst="rect">
            <a:avLst/>
          </a:prstGeom>
        </p:spPr>
      </p:pic>
      <p:sp>
        <p:nvSpPr>
          <p:cNvPr id="12" name="Tekstvak 11">
            <a:extLst>
              <a:ext uri="{FF2B5EF4-FFF2-40B4-BE49-F238E27FC236}">
                <a16:creationId xmlns:a16="http://schemas.microsoft.com/office/drawing/2014/main" id="{8A600639-1E83-DB4D-A584-63AC97C1FD6D}"/>
              </a:ext>
            </a:extLst>
          </p:cNvPr>
          <p:cNvSpPr txBox="1"/>
          <p:nvPr/>
        </p:nvSpPr>
        <p:spPr>
          <a:xfrm>
            <a:off x="3988969" y="155423"/>
            <a:ext cx="7833195" cy="584775"/>
          </a:xfrm>
          <a:prstGeom prst="rect">
            <a:avLst/>
          </a:prstGeom>
          <a:noFill/>
        </p:spPr>
        <p:txBody>
          <a:bodyPr wrap="square" rtlCol="0">
            <a:spAutoFit/>
          </a:bodyPr>
          <a:lstStyle/>
          <a:p>
            <a:pPr algn="r"/>
            <a:r>
              <a:rPr lang="nl-NL" sz="3200" dirty="0" err="1">
                <a:solidFill>
                  <a:schemeClr val="accent5">
                    <a:lumMod val="75000"/>
                  </a:schemeClr>
                </a:solidFill>
                <a:latin typeface="+mj-lt"/>
                <a:ea typeface="SimSun" panose="02010600030101010101" pitchFamily="2" charset="-122"/>
                <a:cs typeface="Helvetica" charset="0"/>
              </a:rPr>
              <a:t>Amabuki</a:t>
            </a:r>
            <a:r>
              <a:rPr lang="nl-NL" sz="3200" dirty="0">
                <a:solidFill>
                  <a:schemeClr val="accent5">
                    <a:lumMod val="75000"/>
                  </a:schemeClr>
                </a:solidFill>
                <a:latin typeface="+mj-lt"/>
                <a:ea typeface="SimSun" panose="02010600030101010101" pitchFamily="2" charset="-122"/>
                <a:cs typeface="Helvetica" charset="0"/>
              </a:rPr>
              <a:t> - rosé</a:t>
            </a:r>
          </a:p>
        </p:txBody>
      </p:sp>
      <p:graphicFrame>
        <p:nvGraphicFramePr>
          <p:cNvPr id="7" name="Tabel 6">
            <a:extLst>
              <a:ext uri="{FF2B5EF4-FFF2-40B4-BE49-F238E27FC236}">
                <a16:creationId xmlns:a16="http://schemas.microsoft.com/office/drawing/2014/main" id="{4AF5556E-4CE2-E549-A807-0404D1C1CF5B}"/>
              </a:ext>
            </a:extLst>
          </p:cNvPr>
          <p:cNvGraphicFramePr>
            <a:graphicFrameLocks noGrp="1"/>
          </p:cNvGraphicFramePr>
          <p:nvPr/>
        </p:nvGraphicFramePr>
        <p:xfrm>
          <a:off x="4762316" y="1049018"/>
          <a:ext cx="7059848" cy="5147347"/>
        </p:xfrm>
        <a:graphic>
          <a:graphicData uri="http://schemas.openxmlformats.org/drawingml/2006/table">
            <a:tbl>
              <a:tblPr firstRow="1" bandRow="1">
                <a:tableStyleId>{2D5ABB26-0587-4C30-8999-92F81FD0307C}</a:tableStyleId>
              </a:tblPr>
              <a:tblGrid>
                <a:gridCol w="2353283">
                  <a:extLst>
                    <a:ext uri="{9D8B030D-6E8A-4147-A177-3AD203B41FA5}">
                      <a16:colId xmlns:a16="http://schemas.microsoft.com/office/drawing/2014/main" val="2044004422"/>
                    </a:ext>
                  </a:extLst>
                </a:gridCol>
                <a:gridCol w="437563">
                  <a:extLst>
                    <a:ext uri="{9D8B030D-6E8A-4147-A177-3AD203B41FA5}">
                      <a16:colId xmlns:a16="http://schemas.microsoft.com/office/drawing/2014/main" val="2634065927"/>
                    </a:ext>
                  </a:extLst>
                </a:gridCol>
                <a:gridCol w="4269002">
                  <a:extLst>
                    <a:ext uri="{9D8B030D-6E8A-4147-A177-3AD203B41FA5}">
                      <a16:colId xmlns:a16="http://schemas.microsoft.com/office/drawing/2014/main" val="1426559370"/>
                    </a:ext>
                  </a:extLst>
                </a:gridCol>
              </a:tblGrid>
              <a:tr h="502298">
                <a:tc>
                  <a:txBody>
                    <a:bodyPr/>
                    <a:lstStyle/>
                    <a:p>
                      <a:r>
                        <a:rPr lang="nl-BE" i="1" dirty="0">
                          <a:solidFill>
                            <a:schemeClr val="accent5">
                              <a:lumMod val="50000"/>
                            </a:schemeClr>
                          </a:solidFill>
                          <a:latin typeface="+mj-lt"/>
                        </a:rPr>
                        <a:t>Categorie</a:t>
                      </a:r>
                    </a:p>
                  </a:txBody>
                  <a:tcPr/>
                </a:tc>
                <a:tc>
                  <a:txBody>
                    <a:bodyPr/>
                    <a:lstStyle/>
                    <a:p>
                      <a:endParaRPr lang="nl-BE">
                        <a:solidFill>
                          <a:schemeClr val="accent5">
                            <a:lumMod val="50000"/>
                          </a:schemeClr>
                        </a:solidFill>
                        <a:latin typeface="+mj-lt"/>
                      </a:endParaRPr>
                    </a:p>
                  </a:txBody>
                  <a:tcPr/>
                </a:tc>
                <a:tc>
                  <a:txBody>
                    <a:bodyPr/>
                    <a:lstStyle/>
                    <a:p>
                      <a:r>
                        <a:rPr lang="nl-BE" dirty="0">
                          <a:solidFill>
                            <a:schemeClr val="accent5">
                              <a:lumMod val="50000"/>
                            </a:schemeClr>
                          </a:solidFill>
                          <a:latin typeface="+mj-lt"/>
                        </a:rPr>
                        <a:t>Junmai</a:t>
                      </a:r>
                    </a:p>
                  </a:txBody>
                  <a:tcPr/>
                </a:tc>
                <a:extLst>
                  <a:ext uri="{0D108BD9-81ED-4DB2-BD59-A6C34878D82A}">
                    <a16:rowId xmlns:a16="http://schemas.microsoft.com/office/drawing/2014/main" val="1366709317"/>
                  </a:ext>
                </a:extLst>
              </a:tr>
              <a:tr h="502298">
                <a:tc>
                  <a:txBody>
                    <a:bodyPr/>
                    <a:lstStyle/>
                    <a:p>
                      <a:r>
                        <a:rPr lang="nl-BE" i="1" dirty="0">
                          <a:solidFill>
                            <a:schemeClr val="accent5">
                              <a:lumMod val="50000"/>
                            </a:schemeClr>
                          </a:solidFill>
                          <a:latin typeface="+mj-lt"/>
                        </a:rPr>
                        <a:t>Rijst</a:t>
                      </a:r>
                    </a:p>
                  </a:txBody>
                  <a:tcPr/>
                </a:tc>
                <a:tc>
                  <a:txBody>
                    <a:bodyPr/>
                    <a:lstStyle/>
                    <a:p>
                      <a:endParaRPr lang="nl-BE">
                        <a:solidFill>
                          <a:schemeClr val="accent5">
                            <a:lumMod val="50000"/>
                          </a:schemeClr>
                        </a:solidFill>
                        <a:latin typeface="+mj-lt"/>
                      </a:endParaRPr>
                    </a:p>
                  </a:txBody>
                  <a:tcPr/>
                </a:tc>
                <a:tc>
                  <a:txBody>
                    <a:bodyPr/>
                    <a:lstStyle/>
                    <a:p>
                      <a:r>
                        <a:rPr lang="nl-BE" dirty="0">
                          <a:solidFill>
                            <a:schemeClr val="accent5">
                              <a:lumMod val="50000"/>
                            </a:schemeClr>
                          </a:solidFill>
                          <a:latin typeface="+mj-lt"/>
                        </a:rPr>
                        <a:t>Saga no Hana &amp; shikokumai</a:t>
                      </a:r>
                    </a:p>
                  </a:txBody>
                  <a:tcPr/>
                </a:tc>
                <a:extLst>
                  <a:ext uri="{0D108BD9-81ED-4DB2-BD59-A6C34878D82A}">
                    <a16:rowId xmlns:a16="http://schemas.microsoft.com/office/drawing/2014/main" val="3942239402"/>
                  </a:ext>
                </a:extLst>
              </a:tr>
              <a:tr h="502298">
                <a:tc>
                  <a:txBody>
                    <a:bodyPr/>
                    <a:lstStyle/>
                    <a:p>
                      <a:r>
                        <a:rPr lang="nl-BE" i="1" dirty="0">
                          <a:solidFill>
                            <a:schemeClr val="accent5">
                              <a:lumMod val="50000"/>
                            </a:schemeClr>
                          </a:solidFill>
                          <a:latin typeface="+mj-lt"/>
                        </a:rPr>
                        <a:t>Polijstgraad</a:t>
                      </a:r>
                    </a:p>
                  </a:txBody>
                  <a:tcPr/>
                </a:tc>
                <a:tc>
                  <a:txBody>
                    <a:bodyPr/>
                    <a:lstStyle/>
                    <a:p>
                      <a:endParaRPr lang="nl-BE" dirty="0">
                        <a:solidFill>
                          <a:schemeClr val="accent5">
                            <a:lumMod val="50000"/>
                          </a:schemeClr>
                        </a:solidFill>
                        <a:latin typeface="+mj-lt"/>
                      </a:endParaRPr>
                    </a:p>
                  </a:txBody>
                  <a:tcPr/>
                </a:tc>
                <a:tc>
                  <a:txBody>
                    <a:bodyPr/>
                    <a:lstStyle/>
                    <a:p>
                      <a:r>
                        <a:rPr lang="nl-BE" dirty="0">
                          <a:solidFill>
                            <a:schemeClr val="accent5">
                              <a:lumMod val="50000"/>
                            </a:schemeClr>
                          </a:solidFill>
                          <a:latin typeface="+mj-lt"/>
                        </a:rPr>
                        <a:t>/</a:t>
                      </a:r>
                    </a:p>
                  </a:txBody>
                  <a:tcPr/>
                </a:tc>
                <a:extLst>
                  <a:ext uri="{0D108BD9-81ED-4DB2-BD59-A6C34878D82A}">
                    <a16:rowId xmlns:a16="http://schemas.microsoft.com/office/drawing/2014/main" val="1825989059"/>
                  </a:ext>
                </a:extLst>
              </a:tr>
              <a:tr h="502298">
                <a:tc>
                  <a:txBody>
                    <a:bodyPr/>
                    <a:lstStyle/>
                    <a:p>
                      <a:r>
                        <a:rPr lang="nl-BE" i="1" dirty="0">
                          <a:solidFill>
                            <a:schemeClr val="accent5">
                              <a:lumMod val="50000"/>
                            </a:schemeClr>
                          </a:solidFill>
                          <a:latin typeface="+mj-lt"/>
                        </a:rPr>
                        <a:t>Stijl</a:t>
                      </a:r>
                    </a:p>
                  </a:txBody>
                  <a:tcPr/>
                </a:tc>
                <a:tc>
                  <a:txBody>
                    <a:bodyPr/>
                    <a:lstStyle/>
                    <a:p>
                      <a:endParaRPr lang="nl-BE">
                        <a:solidFill>
                          <a:schemeClr val="accent5">
                            <a:lumMod val="50000"/>
                          </a:schemeClr>
                        </a:solidFill>
                        <a:latin typeface="+mj-lt"/>
                      </a:endParaRPr>
                    </a:p>
                  </a:txBody>
                  <a:tcPr/>
                </a:tc>
                <a:tc>
                  <a:txBody>
                    <a:bodyPr/>
                    <a:lstStyle/>
                    <a:p>
                      <a:r>
                        <a:rPr lang="nl-BE" dirty="0">
                          <a:solidFill>
                            <a:schemeClr val="accent5">
                              <a:lumMod val="50000"/>
                            </a:schemeClr>
                          </a:solidFill>
                          <a:latin typeface="+mj-lt"/>
                        </a:rPr>
                        <a:t>Fruitig &amp; zacht</a:t>
                      </a:r>
                    </a:p>
                  </a:txBody>
                  <a:tcPr/>
                </a:tc>
                <a:extLst>
                  <a:ext uri="{0D108BD9-81ED-4DB2-BD59-A6C34878D82A}">
                    <a16:rowId xmlns:a16="http://schemas.microsoft.com/office/drawing/2014/main" val="1602721751"/>
                  </a:ext>
                </a:extLst>
              </a:tr>
              <a:tr h="3138155">
                <a:tc>
                  <a:txBody>
                    <a:bodyPr/>
                    <a:lstStyle/>
                    <a:p>
                      <a:r>
                        <a:rPr lang="nl-BE" i="1" dirty="0">
                          <a:solidFill>
                            <a:schemeClr val="accent5">
                              <a:lumMod val="50000"/>
                            </a:schemeClr>
                          </a:solidFill>
                          <a:latin typeface="+mj-lt"/>
                        </a:rPr>
                        <a:t>Beschrijving</a:t>
                      </a:r>
                    </a:p>
                  </a:txBody>
                  <a:tcPr/>
                </a:tc>
                <a:tc>
                  <a:txBody>
                    <a:bodyPr/>
                    <a:lstStyle/>
                    <a:p>
                      <a:endParaRPr lang="nl-BE">
                        <a:solidFill>
                          <a:schemeClr val="accent5">
                            <a:lumMod val="50000"/>
                          </a:schemeClr>
                        </a:solidFill>
                        <a:latin typeface="+mj-lt"/>
                      </a:endParaRPr>
                    </a:p>
                  </a:txBody>
                  <a:tcPr/>
                </a:tc>
                <a:tc>
                  <a:txBody>
                    <a:bodyPr/>
                    <a:lstStyle/>
                    <a:p>
                      <a:pPr marL="0" algn="just" defTabSz="914400" rtl="0" eaLnBrk="1" latinLnBrk="0" hangingPunct="1"/>
                      <a:r>
                        <a:rPr lang="nl-NL" sz="1800" kern="1200" dirty="0">
                          <a:solidFill>
                            <a:schemeClr val="accent5">
                              <a:lumMod val="50000"/>
                            </a:schemeClr>
                          </a:solidFill>
                          <a:latin typeface="+mj-lt"/>
                          <a:ea typeface="+mn-ea"/>
                          <a:cs typeface="+mn-cs"/>
                        </a:rPr>
                        <a:t>Deze mooie sake krijgt zijn roze tint door het gebruik van </a:t>
                      </a:r>
                      <a:r>
                        <a:rPr lang="nl-NL" sz="1800" kern="1200" dirty="0" err="1">
                          <a:solidFill>
                            <a:schemeClr val="accent5">
                              <a:lumMod val="50000"/>
                            </a:schemeClr>
                          </a:solidFill>
                          <a:latin typeface="+mj-lt"/>
                          <a:ea typeface="+mn-ea"/>
                          <a:cs typeface="+mn-cs"/>
                        </a:rPr>
                        <a:t>shikokumai</a:t>
                      </a:r>
                      <a:r>
                        <a:rPr lang="nl-NL" sz="1800" kern="1200" dirty="0">
                          <a:solidFill>
                            <a:schemeClr val="accent5">
                              <a:lumMod val="50000"/>
                            </a:schemeClr>
                          </a:solidFill>
                          <a:latin typeface="+mj-lt"/>
                          <a:ea typeface="+mn-ea"/>
                          <a:cs typeface="+mn-cs"/>
                        </a:rPr>
                        <a:t>, een rode rijstsoort, in combinatie met Saga no </a:t>
                      </a:r>
                      <a:r>
                        <a:rPr lang="nl-NL" sz="1800" kern="1200" dirty="0" err="1">
                          <a:solidFill>
                            <a:schemeClr val="accent5">
                              <a:lumMod val="50000"/>
                            </a:schemeClr>
                          </a:solidFill>
                          <a:latin typeface="+mj-lt"/>
                          <a:ea typeface="+mn-ea"/>
                          <a:cs typeface="+mn-cs"/>
                        </a:rPr>
                        <a:t>Hana</a:t>
                      </a:r>
                      <a:r>
                        <a:rPr lang="nl-NL" sz="1800" kern="1200" dirty="0">
                          <a:solidFill>
                            <a:schemeClr val="accent5">
                              <a:lumMod val="50000"/>
                            </a:schemeClr>
                          </a:solidFill>
                          <a:latin typeface="+mj-lt"/>
                          <a:ea typeface="+mn-ea"/>
                          <a:cs typeface="+mn-cs"/>
                        </a:rPr>
                        <a:t>, een traditionele witte rijstsoort. Een sake die wordt gekenmerkt door een mooie fruitigheid en een zacht mondgevoel. </a:t>
                      </a:r>
                      <a:endParaRPr lang="nl-BE" sz="1800" kern="1200" dirty="0">
                        <a:solidFill>
                          <a:schemeClr val="accent5">
                            <a:lumMod val="50000"/>
                          </a:schemeClr>
                        </a:solidFill>
                        <a:latin typeface="+mj-lt"/>
                        <a:ea typeface="+mn-ea"/>
                        <a:cs typeface="+mn-cs"/>
                      </a:endParaRPr>
                    </a:p>
                  </a:txBody>
                  <a:tcPr/>
                </a:tc>
                <a:extLst>
                  <a:ext uri="{0D108BD9-81ED-4DB2-BD59-A6C34878D82A}">
                    <a16:rowId xmlns:a16="http://schemas.microsoft.com/office/drawing/2014/main" val="1410323312"/>
                  </a:ext>
                </a:extLst>
              </a:tr>
            </a:tbl>
          </a:graphicData>
        </a:graphic>
      </p:graphicFrame>
      <p:pic>
        <p:nvPicPr>
          <p:cNvPr id="3" name="Afbeelding 2">
            <a:extLst>
              <a:ext uri="{FF2B5EF4-FFF2-40B4-BE49-F238E27FC236}">
                <a16:creationId xmlns:a16="http://schemas.microsoft.com/office/drawing/2014/main" id="{D5D94524-87B8-A24D-AE8D-640D1924C000}"/>
              </a:ext>
            </a:extLst>
          </p:cNvPr>
          <p:cNvPicPr>
            <a:picLocks noChangeAspect="1"/>
          </p:cNvPicPr>
          <p:nvPr/>
        </p:nvPicPr>
        <p:blipFill>
          <a:blip r:embed="rId4"/>
          <a:stretch>
            <a:fillRect/>
          </a:stretch>
        </p:blipFill>
        <p:spPr>
          <a:xfrm>
            <a:off x="846840" y="1049018"/>
            <a:ext cx="3270250" cy="4360333"/>
          </a:xfrm>
          <a:prstGeom prst="rect">
            <a:avLst/>
          </a:prstGeom>
        </p:spPr>
      </p:pic>
    </p:spTree>
    <p:extLst>
      <p:ext uri="{BB962C8B-B14F-4D97-AF65-F5344CB8AC3E}">
        <p14:creationId xmlns:p14="http://schemas.microsoft.com/office/powerpoint/2010/main" val="2881981383"/>
      </p:ext>
    </p:extLst>
  </p:cSld>
  <p:clrMapOvr>
    <a:masterClrMapping/>
  </p:clrMapOvr>
</p:sld>
</file>

<file path=ppt/theme/theme1.xml><?xml version="1.0" encoding="utf-8"?>
<a:theme xmlns:a="http://schemas.openxmlformats.org/drawingml/2006/main" name="Office-th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th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9855</TotalTime>
  <Words>1604</Words>
  <Application>Microsoft Macintosh PowerPoint</Application>
  <PresentationFormat>Breedbeeld</PresentationFormat>
  <Paragraphs>367</Paragraphs>
  <Slides>33</Slides>
  <Notes>32</Notes>
  <HiddenSlides>0</HiddenSlides>
  <MMClips>0</MMClips>
  <ScaleCrop>false</ScaleCrop>
  <HeadingPairs>
    <vt:vector size="6" baseType="variant">
      <vt:variant>
        <vt:lpstr>Gebruikte lettertypen</vt:lpstr>
      </vt:variant>
      <vt:variant>
        <vt:i4>10</vt:i4>
      </vt:variant>
      <vt:variant>
        <vt:lpstr>Thema</vt:lpstr>
      </vt:variant>
      <vt:variant>
        <vt:i4>1</vt:i4>
      </vt:variant>
      <vt:variant>
        <vt:lpstr>Diatitels</vt:lpstr>
      </vt:variant>
      <vt:variant>
        <vt:i4>33</vt:i4>
      </vt:variant>
    </vt:vector>
  </HeadingPairs>
  <TitlesOfParts>
    <vt:vector size="44" baseType="lpstr">
      <vt:lpstr>ＭＳ Ｐゴシック</vt:lpstr>
      <vt:lpstr>ＭＳ Ｐゴシック</vt:lpstr>
      <vt:lpstr>SimSun</vt:lpstr>
      <vt:lpstr>Arial</vt:lpstr>
      <vt:lpstr>Calibri</vt:lpstr>
      <vt:lpstr>Calibri Light</vt:lpstr>
      <vt:lpstr>Courier New</vt:lpstr>
      <vt:lpstr>Helvetica</vt:lpstr>
      <vt:lpstr>Mangal</vt:lpstr>
      <vt:lpstr>Wingdings</vt:lpstr>
      <vt:lpstr>Office-thema</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Microsoft Office-gebruiker</dc:creator>
  <cp:lastModifiedBy>Microsoft Office-gebruiker</cp:lastModifiedBy>
  <cp:revision>166</cp:revision>
  <cp:lastPrinted>2018-05-31T07:26:53Z</cp:lastPrinted>
  <dcterms:created xsi:type="dcterms:W3CDTF">2017-01-25T20:51:17Z</dcterms:created>
  <dcterms:modified xsi:type="dcterms:W3CDTF">2019-11-25T20:09:54Z</dcterms:modified>
</cp:coreProperties>
</file>